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sldIdLst>
    <p:sldId id="256" r:id="rId2"/>
    <p:sldId id="272" r:id="rId3"/>
    <p:sldId id="257" r:id="rId4"/>
    <p:sldId id="258" r:id="rId5"/>
    <p:sldId id="259" r:id="rId6"/>
    <p:sldId id="261" r:id="rId7"/>
    <p:sldId id="260" r:id="rId8"/>
    <p:sldId id="262" r:id="rId9"/>
    <p:sldId id="263" r:id="rId10"/>
    <p:sldId id="264" r:id="rId11"/>
    <p:sldId id="265" r:id="rId12"/>
    <p:sldId id="269" r:id="rId13"/>
    <p:sldId id="266" r:id="rId14"/>
    <p:sldId id="267" r:id="rId15"/>
    <p:sldId id="273" r:id="rId16"/>
    <p:sldId id="268"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4B379D-44A4-BD47-81E6-19FBF372452B}" type="datetimeFigureOut">
              <a:rPr lang="en-US" smtClean="0"/>
              <a:pPr/>
              <a:t>7/5/2013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B379D-44A4-BD47-81E6-19FBF372452B}"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B379D-44A4-BD47-81E6-19FBF372452B}"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B379D-44A4-BD47-81E6-19FBF372452B}"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4B379D-44A4-BD47-81E6-19FBF372452B}"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15BEC-3990-C34A-AA80-3D5A946416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4B379D-44A4-BD47-81E6-19FBF372452B}"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4B379D-44A4-BD47-81E6-19FBF372452B}" type="datetimeFigureOut">
              <a:rPr lang="en-US" smtClean="0"/>
              <a:pPr/>
              <a:t>7/5/2013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4B379D-44A4-BD47-81E6-19FBF372452B}" type="datetimeFigureOut">
              <a:rPr lang="en-US" smtClean="0"/>
              <a:pPr/>
              <a:t>7/5/2013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B379D-44A4-BD47-81E6-19FBF372452B}" type="datetimeFigureOut">
              <a:rPr lang="en-US" smtClean="0"/>
              <a:pPr/>
              <a:t>7/5/2013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15BEC-3990-C34A-AA80-3D5A946416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4B379D-44A4-BD47-81E6-19FBF372452B}"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51C87-CF01-1D4E-BACA-3B401BB9D9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4B379D-44A4-BD47-81E6-19FBF372452B}"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F15BEC-3990-C34A-AA80-3D5A9464161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4B379D-44A4-BD47-81E6-19FBF372452B}" type="datetimeFigureOut">
              <a:rPr lang="en-US" smtClean="0"/>
              <a:pPr/>
              <a:t>7/5/2013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F15BEC-3990-C34A-AA80-3D5A9464161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Pediatric Procedural Sedation</a:t>
            </a:r>
            <a:endParaRPr lang="en-US" dirty="0"/>
          </a:p>
        </p:txBody>
      </p:sp>
      <p:sp>
        <p:nvSpPr>
          <p:cNvPr id="3" name="Subtitle 2"/>
          <p:cNvSpPr>
            <a:spLocks noGrp="1"/>
          </p:cNvSpPr>
          <p:nvPr>
            <p:ph type="subTitle" idx="1"/>
          </p:nvPr>
        </p:nvSpPr>
        <p:spPr/>
        <p:txBody>
          <a:bodyPr/>
          <a:lstStyle/>
          <a:p>
            <a:r>
              <a:rPr lang="en-US" dirty="0" smtClean="0"/>
              <a:t>By Tiffany Tamse</a:t>
            </a:r>
          </a:p>
          <a:p>
            <a:r>
              <a:rPr lang="en-US" dirty="0" smtClean="0"/>
              <a:t>PGY 1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0978"/>
            <a:ext cx="8229600" cy="1143000"/>
          </a:xfrm>
        </p:spPr>
        <p:txBody>
          <a:bodyPr>
            <a:normAutofit/>
          </a:bodyPr>
          <a:lstStyle/>
          <a:p>
            <a:r>
              <a:rPr lang="en-US" sz="2800" dirty="0" smtClean="0"/>
              <a:t>Which of the following is false about the use of </a:t>
            </a:r>
            <a:r>
              <a:rPr lang="en-US" sz="2800" dirty="0" err="1" smtClean="0"/>
              <a:t>propofol</a:t>
            </a:r>
            <a:r>
              <a:rPr lang="en-US" sz="2800" dirty="0" smtClean="0"/>
              <a:t>?</a:t>
            </a:r>
            <a:endParaRPr lang="en-US" sz="2800" dirty="0"/>
          </a:p>
        </p:txBody>
      </p:sp>
      <p:sp>
        <p:nvSpPr>
          <p:cNvPr id="3" name="Content Placeholder 2"/>
          <p:cNvSpPr>
            <a:spLocks noGrp="1"/>
          </p:cNvSpPr>
          <p:nvPr>
            <p:ph idx="1"/>
          </p:nvPr>
        </p:nvSpPr>
        <p:spPr>
          <a:xfrm>
            <a:off x="457200" y="1600200"/>
            <a:ext cx="8229600" cy="5017911"/>
          </a:xfrm>
        </p:spPr>
        <p:txBody>
          <a:bodyPr>
            <a:normAutofit lnSpcReduction="10000"/>
          </a:bodyPr>
          <a:lstStyle/>
          <a:p>
            <a:r>
              <a:rPr lang="en-US" dirty="0" smtClean="0"/>
              <a:t>A. Premedication with </a:t>
            </a:r>
            <a:r>
              <a:rPr lang="en-US" dirty="0" err="1" smtClean="0"/>
              <a:t>Lidocaine</a:t>
            </a:r>
            <a:r>
              <a:rPr lang="en-US" dirty="0" smtClean="0"/>
              <a:t> is injected into the vein prior to </a:t>
            </a:r>
            <a:r>
              <a:rPr lang="en-US" dirty="0" err="1" smtClean="0"/>
              <a:t>propofol</a:t>
            </a:r>
            <a:r>
              <a:rPr lang="en-US" dirty="0" smtClean="0"/>
              <a:t> administration as the injection of </a:t>
            </a:r>
            <a:r>
              <a:rPr lang="en-US" dirty="0" err="1" smtClean="0"/>
              <a:t>propofol</a:t>
            </a:r>
            <a:r>
              <a:rPr lang="en-US" dirty="0" smtClean="0"/>
              <a:t> can be painful</a:t>
            </a:r>
          </a:p>
          <a:p>
            <a:r>
              <a:rPr lang="en-US" dirty="0" smtClean="0"/>
              <a:t>B. Sedation with </a:t>
            </a:r>
            <a:r>
              <a:rPr lang="en-US" dirty="0" err="1" smtClean="0"/>
              <a:t>propofol</a:t>
            </a:r>
            <a:r>
              <a:rPr lang="en-US" dirty="0" smtClean="0"/>
              <a:t> is dose dependent and a larger dose produces deeper sedation which can progress to general anesthesia.</a:t>
            </a:r>
          </a:p>
          <a:p>
            <a:r>
              <a:rPr lang="en-US" dirty="0" smtClean="0"/>
              <a:t>C. Hypotension after initial bolus of </a:t>
            </a:r>
            <a:r>
              <a:rPr lang="en-US" dirty="0" err="1" smtClean="0"/>
              <a:t>propofol</a:t>
            </a:r>
            <a:r>
              <a:rPr lang="en-US" dirty="0" smtClean="0"/>
              <a:t> is expected and transient .</a:t>
            </a:r>
          </a:p>
          <a:p>
            <a:r>
              <a:rPr lang="en-US" dirty="0" smtClean="0"/>
              <a:t>D. The patient may be cleared for discharge as early as 30 minutes after drip ends.</a:t>
            </a:r>
          </a:p>
          <a:p>
            <a:r>
              <a:rPr lang="en-US" dirty="0" smtClean="0"/>
              <a:t>E. </a:t>
            </a:r>
            <a:r>
              <a:rPr lang="en-US" dirty="0" err="1" smtClean="0"/>
              <a:t>Zofran</a:t>
            </a:r>
            <a:r>
              <a:rPr lang="en-US" dirty="0" smtClean="0"/>
              <a:t> should be administered before </a:t>
            </a:r>
            <a:r>
              <a:rPr lang="en-US" dirty="0" err="1" smtClean="0"/>
              <a:t>propofol</a:t>
            </a:r>
            <a:r>
              <a:rPr lang="en-US" dirty="0" smtClean="0"/>
              <a:t> as it causes a high rate of nausea/vomiting.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Answer</a:t>
            </a:r>
            <a:endParaRPr lang="en-US" dirty="0"/>
          </a:p>
        </p:txBody>
      </p:sp>
      <p:sp>
        <p:nvSpPr>
          <p:cNvPr id="3" name="Content Placeholder 2"/>
          <p:cNvSpPr>
            <a:spLocks noGrp="1"/>
          </p:cNvSpPr>
          <p:nvPr>
            <p:ph idx="1"/>
          </p:nvPr>
        </p:nvSpPr>
        <p:spPr/>
        <p:txBody>
          <a:bodyPr/>
          <a:lstStyle/>
          <a:p>
            <a:r>
              <a:rPr lang="en-US" i="1" dirty="0" smtClean="0"/>
              <a:t>E. </a:t>
            </a:r>
            <a:r>
              <a:rPr lang="en-US" i="1" dirty="0" err="1" smtClean="0"/>
              <a:t>Zofran</a:t>
            </a:r>
            <a:r>
              <a:rPr lang="en-US" i="1" dirty="0" smtClean="0"/>
              <a:t> should be administered before </a:t>
            </a:r>
            <a:r>
              <a:rPr lang="en-US" i="1" dirty="0" err="1" smtClean="0"/>
              <a:t>propofol</a:t>
            </a:r>
            <a:r>
              <a:rPr lang="en-US" i="1" dirty="0" smtClean="0"/>
              <a:t> as it causes a high rate of nausea/vomiting.</a:t>
            </a:r>
          </a:p>
          <a:p>
            <a:r>
              <a:rPr lang="en-US" dirty="0" err="1" smtClean="0"/>
              <a:t>Propofol</a:t>
            </a:r>
            <a:r>
              <a:rPr lang="en-US" dirty="0" smtClean="0"/>
              <a:t> has antiemetic activity and therefore </a:t>
            </a:r>
            <a:r>
              <a:rPr lang="en-US" dirty="0" err="1" smtClean="0"/>
              <a:t>zofran</a:t>
            </a:r>
            <a:r>
              <a:rPr lang="en-US" dirty="0" smtClean="0"/>
              <a:t> is not needed as often as for </a:t>
            </a:r>
            <a:r>
              <a:rPr lang="en-US" dirty="0" err="1" smtClean="0"/>
              <a:t>ketamine</a:t>
            </a:r>
            <a:r>
              <a:rPr lang="en-US" dirty="0" smtClean="0"/>
              <a:t>·         </a:t>
            </a:r>
          </a:p>
          <a:p>
            <a:r>
              <a:rPr lang="en-US" dirty="0" smtClean="0"/>
              <a:t>Other advantages are the fast onset and short </a:t>
            </a:r>
            <a:r>
              <a:rPr lang="en-US" dirty="0" err="1" smtClean="0"/>
              <a:t>halflife</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i="1" dirty="0" smtClean="0"/>
              <a:t>A. </a:t>
            </a:r>
            <a:r>
              <a:rPr lang="en-US" sz="2800" i="1" dirty="0" err="1" smtClean="0"/>
              <a:t>Propofol</a:t>
            </a:r>
            <a:r>
              <a:rPr lang="en-US" sz="2800" i="1" dirty="0" smtClean="0"/>
              <a:t> can be very painful upon injection and therefore premedication with </a:t>
            </a:r>
            <a:r>
              <a:rPr lang="en-US" sz="2800" i="1" dirty="0" err="1" smtClean="0"/>
              <a:t>lidocaine</a:t>
            </a:r>
            <a:r>
              <a:rPr lang="en-US" sz="2800" i="1" dirty="0" smtClean="0"/>
              <a:t> is very common· </a:t>
            </a:r>
            <a:endParaRPr lang="en-US" sz="2800" i="1" dirty="0"/>
          </a:p>
        </p:txBody>
      </p:sp>
      <p:sp>
        <p:nvSpPr>
          <p:cNvPr id="3" name="Content Placeholder 2"/>
          <p:cNvSpPr>
            <a:spLocks noGrp="1"/>
          </p:cNvSpPr>
          <p:nvPr>
            <p:ph idx="1"/>
          </p:nvPr>
        </p:nvSpPr>
        <p:spPr>
          <a:xfrm>
            <a:off x="457200" y="1905000"/>
            <a:ext cx="8229600" cy="5667022"/>
          </a:xfrm>
        </p:spPr>
        <p:txBody>
          <a:bodyPr/>
          <a:lstStyle/>
          <a:p>
            <a:r>
              <a:rPr lang="en-US" dirty="0" smtClean="0"/>
              <a:t>dose: 0.5mg/kg injected into the vein with a tourniquet applied for 1 minute</a:t>
            </a:r>
          </a:p>
          <a:p>
            <a:r>
              <a:rPr lang="en-US" dirty="0" err="1" smtClean="0"/>
              <a:t>Ketamine</a:t>
            </a:r>
            <a:r>
              <a:rPr lang="en-US" dirty="0" smtClean="0"/>
              <a:t> or </a:t>
            </a:r>
            <a:r>
              <a:rPr lang="en-US" dirty="0" err="1" smtClean="0"/>
              <a:t>opioids</a:t>
            </a:r>
            <a:r>
              <a:rPr lang="en-US" dirty="0" smtClean="0"/>
              <a:t> </a:t>
            </a:r>
            <a:r>
              <a:rPr lang="en-US" dirty="0" smtClean="0"/>
              <a:t>may </a:t>
            </a:r>
            <a:r>
              <a:rPr lang="en-US" dirty="0" smtClean="0"/>
              <a:t>also be used prior to </a:t>
            </a:r>
            <a:r>
              <a:rPr lang="en-US" dirty="0" err="1" smtClean="0"/>
              <a:t>propofol</a:t>
            </a:r>
            <a:r>
              <a:rPr lang="en-US" dirty="0" smtClean="0"/>
              <a:t> for analgesic effects as </a:t>
            </a:r>
            <a:r>
              <a:rPr lang="en-US" dirty="0" err="1" smtClean="0"/>
              <a:t>propofol</a:t>
            </a:r>
            <a:r>
              <a:rPr lang="en-US" dirty="0" smtClean="0"/>
              <a:t> does not have any analgesic effects         </a:t>
            </a:r>
          </a:p>
          <a:p>
            <a:r>
              <a:rPr lang="en-US" dirty="0" smtClean="0"/>
              <a:t>Pain is also less if an </a:t>
            </a:r>
            <a:r>
              <a:rPr lang="en-US" dirty="0" err="1" smtClean="0"/>
              <a:t>antecubital</a:t>
            </a:r>
            <a:r>
              <a:rPr lang="en-US" dirty="0" smtClean="0"/>
              <a:t> injection site is used compared to a hand vein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i="1" dirty="0" smtClean="0"/>
              <a:t>B. Sedation with </a:t>
            </a:r>
            <a:r>
              <a:rPr lang="en-US" sz="2800" i="1" dirty="0" err="1" smtClean="0"/>
              <a:t>propofol</a:t>
            </a:r>
            <a:r>
              <a:rPr lang="en-US" sz="2800" i="1" dirty="0" smtClean="0"/>
              <a:t> is dose dependent and a larger dose produces deeper sedation which can progress to general anesthesia</a:t>
            </a:r>
            <a:endParaRPr lang="en-US" sz="2800" i="1" dirty="0"/>
          </a:p>
        </p:txBody>
      </p:sp>
      <p:sp>
        <p:nvSpPr>
          <p:cNvPr id="3" name="Content Placeholder 2"/>
          <p:cNvSpPr>
            <a:spLocks noGrp="1"/>
          </p:cNvSpPr>
          <p:nvPr>
            <p:ph idx="1"/>
          </p:nvPr>
        </p:nvSpPr>
        <p:spPr/>
        <p:txBody>
          <a:bodyPr>
            <a:normAutofit/>
          </a:bodyPr>
          <a:lstStyle/>
          <a:p>
            <a:r>
              <a:rPr lang="en-US" dirty="0" err="1" smtClean="0"/>
              <a:t>Propofol</a:t>
            </a:r>
            <a:r>
              <a:rPr lang="en-US" dirty="0" smtClean="0"/>
              <a:t> dosing 0.5-1 mg/kg for the bolus (1-2 mg/kg for 6mo-12 yr of age) with repeated doses of 0.5-1 mg/kg boluses every 3-5 min (max 3mg/kg)         </a:t>
            </a:r>
          </a:p>
          <a:p>
            <a:r>
              <a:rPr lang="en-US" dirty="0" smtClean="0"/>
              <a:t>Continuous infusion of 25mcg/min titrated up to a max of 200mcg/min to achieve adequate sedation         </a:t>
            </a:r>
          </a:p>
          <a:p>
            <a:r>
              <a:rPr lang="en-US" dirty="0" smtClean="0"/>
              <a:t>Bolus dosing increased the risk of exceeding desired level of sedation and has been associated with higher risk of respiratory depression, </a:t>
            </a:r>
            <a:r>
              <a:rPr lang="en-US" dirty="0" err="1" smtClean="0"/>
              <a:t>bradycardia</a:t>
            </a:r>
            <a:r>
              <a:rPr lang="en-US" dirty="0" smtClean="0"/>
              <a:t>, hypotension, or debilitation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i="1" dirty="0" smtClean="0"/>
              <a:t>C. Hypotension after initial bolus of </a:t>
            </a:r>
            <a:r>
              <a:rPr lang="en-US" sz="2800" i="1" dirty="0" err="1" smtClean="0"/>
              <a:t>propofol</a:t>
            </a:r>
            <a:r>
              <a:rPr lang="en-US" sz="2800" i="1" dirty="0" smtClean="0"/>
              <a:t> is expected and transient .</a:t>
            </a:r>
            <a:endParaRPr lang="en-US" sz="2800" i="1" dirty="0"/>
          </a:p>
        </p:txBody>
      </p:sp>
      <p:sp>
        <p:nvSpPr>
          <p:cNvPr id="3" name="Content Placeholder 2"/>
          <p:cNvSpPr>
            <a:spLocks noGrp="1"/>
          </p:cNvSpPr>
          <p:nvPr>
            <p:ph idx="1"/>
          </p:nvPr>
        </p:nvSpPr>
        <p:spPr/>
        <p:txBody>
          <a:bodyPr>
            <a:normAutofit fontScale="92500"/>
          </a:bodyPr>
          <a:lstStyle/>
          <a:p>
            <a:r>
              <a:rPr lang="en-US" dirty="0" smtClean="0"/>
              <a:t>Should be used with caution in </a:t>
            </a:r>
            <a:r>
              <a:rPr lang="en-US" dirty="0" err="1" smtClean="0"/>
              <a:t>hemodynamically</a:t>
            </a:r>
            <a:r>
              <a:rPr lang="en-US" dirty="0" smtClean="0"/>
              <a:t> unstable patients (depleted intravascular volume) and consider using an alternate sedation agent</a:t>
            </a:r>
          </a:p>
          <a:p>
            <a:r>
              <a:rPr lang="en-US" dirty="0" smtClean="0"/>
              <a:t>Other relative contraindications may be patients with allergy to egg or soybeans, although there is not sufficient evidence to support this statement         </a:t>
            </a:r>
          </a:p>
          <a:p>
            <a:r>
              <a:rPr lang="en-US" dirty="0" smtClean="0"/>
              <a:t>Other </a:t>
            </a:r>
            <a:r>
              <a:rPr lang="en-US" dirty="0" smtClean="0"/>
              <a:t> </a:t>
            </a:r>
            <a:r>
              <a:rPr lang="en-US" dirty="0" err="1" smtClean="0"/>
              <a:t>advers</a:t>
            </a:r>
            <a:r>
              <a:rPr lang="en-US" dirty="0" smtClean="0"/>
              <a:t> </a:t>
            </a:r>
            <a:r>
              <a:rPr lang="en-US" dirty="0" smtClean="0"/>
              <a:t>effects include respiratory depression and apnea (total adverse effects with </a:t>
            </a:r>
            <a:r>
              <a:rPr lang="en-US" dirty="0" err="1" smtClean="0"/>
              <a:t>propofol</a:t>
            </a:r>
            <a:r>
              <a:rPr lang="en-US" dirty="0" smtClean="0"/>
              <a:t> use is 2-5%)         </a:t>
            </a:r>
          </a:p>
          <a:p>
            <a:r>
              <a:rPr lang="en-US" dirty="0" smtClean="0"/>
              <a:t>Prolonged infusions in critically ill patients may cause an acute </a:t>
            </a:r>
            <a:r>
              <a:rPr lang="en-US" dirty="0" err="1" smtClean="0"/>
              <a:t>bradycardia</a:t>
            </a:r>
            <a:r>
              <a:rPr lang="en-US" dirty="0" smtClean="0"/>
              <a:t> -&gt; </a:t>
            </a:r>
            <a:r>
              <a:rPr lang="en-US" dirty="0" err="1" smtClean="0"/>
              <a:t>asystole</a:t>
            </a:r>
            <a:r>
              <a:rPr lang="en-US" dirty="0" smtClean="0"/>
              <a:t> + metabolic acidosis, </a:t>
            </a:r>
            <a:r>
              <a:rPr lang="en-US" dirty="0" err="1" smtClean="0"/>
              <a:t>rhabdomyolysis</a:t>
            </a:r>
            <a:r>
              <a:rPr lang="en-US" dirty="0" smtClean="0"/>
              <a:t>, </a:t>
            </a:r>
            <a:r>
              <a:rPr lang="en-US" dirty="0" err="1" smtClean="0"/>
              <a:t>hyperlipidemia</a:t>
            </a:r>
            <a:r>
              <a:rPr lang="en-US" dirty="0" smtClean="0"/>
              <a:t> or fatty liver.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i="1" dirty="0" smtClean="0"/>
              <a:t>D. The patient may be cleared for discharge as early as 30 minutes after drip ends.</a:t>
            </a:r>
            <a:endParaRPr lang="en-US" sz="2800" i="1" dirty="0"/>
          </a:p>
        </p:txBody>
      </p:sp>
      <p:sp>
        <p:nvSpPr>
          <p:cNvPr id="3" name="Content Placeholder 2"/>
          <p:cNvSpPr>
            <a:spLocks noGrp="1"/>
          </p:cNvSpPr>
          <p:nvPr>
            <p:ph idx="1"/>
          </p:nvPr>
        </p:nvSpPr>
        <p:spPr/>
        <p:txBody>
          <a:bodyPr>
            <a:normAutofit/>
          </a:bodyPr>
          <a:lstStyle/>
          <a:p>
            <a:r>
              <a:rPr lang="en-US" dirty="0" err="1" smtClean="0"/>
              <a:t>Propofol</a:t>
            </a:r>
            <a:r>
              <a:rPr lang="en-US" dirty="0" smtClean="0"/>
              <a:t> is an ultra short acting soy-based hypnotic that has </a:t>
            </a:r>
            <a:r>
              <a:rPr lang="en-US" dirty="0" err="1" smtClean="0"/>
              <a:t>lipophillic</a:t>
            </a:r>
            <a:r>
              <a:rPr lang="en-US" dirty="0" smtClean="0"/>
              <a:t> properties and deposits in the tissues of </a:t>
            </a:r>
            <a:r>
              <a:rPr lang="en-US" dirty="0" err="1" smtClean="0"/>
              <a:t>neuro</a:t>
            </a:r>
            <a:r>
              <a:rPr lang="en-US" dirty="0" smtClean="0"/>
              <a:t> lipid membranes to potentiate effects of GABA and cause rapid sedation         </a:t>
            </a:r>
          </a:p>
          <a:p>
            <a:r>
              <a:rPr lang="en-US" dirty="0" smtClean="0"/>
              <a:t>Effective 10-50 seconds after administration</a:t>
            </a:r>
          </a:p>
          <a:p>
            <a:r>
              <a:rPr lang="en-US" dirty="0" smtClean="0"/>
              <a:t>T ½ is 9min, making recovery time faster than with most other anesthetics         </a:t>
            </a:r>
          </a:p>
          <a:p>
            <a:r>
              <a:rPr lang="en-US" dirty="0" smtClean="0"/>
              <a:t>Good for short procedures like CT or other imaging as random movements under sedation do not occur as they do with </a:t>
            </a:r>
            <a:r>
              <a:rPr lang="en-US" dirty="0" err="1" smtClean="0"/>
              <a:t>ketamine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Ketofol</a:t>
            </a:r>
            <a:r>
              <a:rPr lang="en-US" dirty="0" smtClean="0"/>
              <a:t> = </a:t>
            </a:r>
            <a:r>
              <a:rPr lang="en-US" dirty="0" err="1" smtClean="0"/>
              <a:t>Ketamine</a:t>
            </a:r>
            <a:r>
              <a:rPr lang="en-US" dirty="0" smtClean="0"/>
              <a:t> + </a:t>
            </a:r>
            <a:r>
              <a:rPr lang="en-US" dirty="0" err="1" smtClean="0"/>
              <a:t>Propofol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Advantages   </a:t>
            </a:r>
          </a:p>
          <a:p>
            <a:pPr lvl="1"/>
            <a:r>
              <a:rPr lang="en-US" dirty="0" err="1" smtClean="0"/>
              <a:t>Propofol</a:t>
            </a:r>
            <a:r>
              <a:rPr lang="en-US" dirty="0" smtClean="0"/>
              <a:t>  decreases the hallucinations and nausea/vomiting  from </a:t>
            </a:r>
            <a:r>
              <a:rPr lang="en-US" dirty="0" err="1" smtClean="0"/>
              <a:t>ketamine</a:t>
            </a:r>
            <a:r>
              <a:rPr lang="en-US" dirty="0" smtClean="0"/>
              <a:t> as well as the emergence phenomenon and helps to produce more stable </a:t>
            </a:r>
            <a:r>
              <a:rPr lang="en-US" dirty="0" err="1" smtClean="0"/>
              <a:t>hemodynamics</a:t>
            </a:r>
            <a:r>
              <a:rPr lang="en-US" dirty="0" smtClean="0"/>
              <a:t>  </a:t>
            </a:r>
          </a:p>
          <a:p>
            <a:pPr lvl="1"/>
            <a:r>
              <a:rPr lang="en-US" dirty="0" err="1" smtClean="0"/>
              <a:t>Ketamine</a:t>
            </a:r>
            <a:r>
              <a:rPr lang="en-US" dirty="0" smtClean="0"/>
              <a:t> decreases the hypotension from </a:t>
            </a:r>
            <a:r>
              <a:rPr lang="en-US" dirty="0" err="1" smtClean="0"/>
              <a:t>propofol</a:t>
            </a:r>
            <a:r>
              <a:rPr lang="en-US" dirty="0" smtClean="0"/>
              <a:t>  administration as well as the  pain, episodes of hypoxia (more stable airway)  and requires less boluses to maintain sedation but with similar recovery </a:t>
            </a:r>
            <a:r>
              <a:rPr lang="en-US" dirty="0" smtClean="0"/>
              <a:t>time</a:t>
            </a:r>
            <a:r>
              <a:rPr lang="en-US" dirty="0" smtClean="0"/>
              <a:t>         </a:t>
            </a:r>
          </a:p>
          <a:p>
            <a:r>
              <a:rPr lang="en-US" dirty="0" smtClean="0"/>
              <a:t>Dosing:   </a:t>
            </a:r>
          </a:p>
          <a:p>
            <a:pPr lvl="1"/>
            <a:r>
              <a:rPr lang="en-US" dirty="0" smtClean="0"/>
              <a:t>1:1 mixed and administered together or </a:t>
            </a:r>
            <a:r>
              <a:rPr lang="en-US" dirty="0" err="1" smtClean="0"/>
              <a:t>ketamine</a:t>
            </a:r>
            <a:r>
              <a:rPr lang="en-US" dirty="0" smtClean="0"/>
              <a:t> administered first to decrease pain from </a:t>
            </a:r>
            <a:r>
              <a:rPr lang="en-US" dirty="0" err="1" smtClean="0"/>
              <a:t>propofol</a:t>
            </a:r>
            <a:r>
              <a:rPr lang="en-US" dirty="0" smtClean="0"/>
              <a:t> administration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NPO Status Guidelines    </a:t>
            </a:r>
            <a:endParaRPr lang="en-US" dirty="0"/>
          </a:p>
        </p:txBody>
      </p:sp>
      <p:sp>
        <p:nvSpPr>
          <p:cNvPr id="3" name="Content Placeholder 2"/>
          <p:cNvSpPr>
            <a:spLocks noGrp="1"/>
          </p:cNvSpPr>
          <p:nvPr>
            <p:ph idx="1"/>
          </p:nvPr>
        </p:nvSpPr>
        <p:spPr/>
        <p:txBody>
          <a:bodyPr>
            <a:normAutofit/>
          </a:bodyPr>
          <a:lstStyle/>
          <a:p>
            <a:r>
              <a:rPr lang="en-US" dirty="0" smtClean="0"/>
              <a:t>Clears &gt; 2 hours         </a:t>
            </a:r>
          </a:p>
          <a:p>
            <a:r>
              <a:rPr lang="en-US" dirty="0" smtClean="0"/>
              <a:t>Solids </a:t>
            </a:r>
          </a:p>
          <a:p>
            <a:pPr lvl="1"/>
            <a:r>
              <a:rPr lang="en-US" dirty="0" smtClean="0"/>
              <a:t>&lt; 6 months: 4-6 hours   </a:t>
            </a:r>
          </a:p>
          <a:p>
            <a:pPr lvl="1"/>
            <a:r>
              <a:rPr lang="en-US" dirty="0" smtClean="0"/>
              <a:t>6-36 months: 6 </a:t>
            </a:r>
            <a:r>
              <a:rPr lang="en-US" dirty="0" err="1" smtClean="0"/>
              <a:t>hourso</a:t>
            </a:r>
            <a:r>
              <a:rPr lang="en-US" dirty="0" smtClean="0"/>
              <a:t>   </a:t>
            </a:r>
          </a:p>
          <a:p>
            <a:pPr lvl="1"/>
            <a:r>
              <a:rPr lang="en-US" dirty="0" smtClean="0"/>
              <a:t>&gt; 36 months: 6-8 hours</a:t>
            </a:r>
          </a:p>
          <a:p>
            <a:pPr>
              <a:buNone/>
            </a:pPr>
            <a:r>
              <a:rPr lang="en-US" dirty="0" smtClean="0"/>
              <a:t>*Studies have shown that failure of NPO guidelines may not increase risk of complications with procedural sedation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Up to Date: </a:t>
            </a:r>
            <a:r>
              <a:rPr lang="en-US" b="1" dirty="0" smtClean="0"/>
              <a:t>Selection of medications for pediatric procedural sedation outside of the operating room·       </a:t>
            </a:r>
          </a:p>
          <a:p>
            <a:r>
              <a:rPr lang="en-US" b="1" dirty="0" smtClean="0"/>
              <a:t>Up to Date: Pharmacologic agents for pediatric procedural sedation outside of the operating room·        </a:t>
            </a:r>
          </a:p>
          <a:p>
            <a:r>
              <a:rPr lang="en-US" b="1" dirty="0" smtClean="0"/>
              <a:t>Kinder KL, Lehman-</a:t>
            </a:r>
            <a:r>
              <a:rPr lang="en-US" b="1" dirty="0" err="1" smtClean="0"/>
              <a:t>Huskamp</a:t>
            </a:r>
            <a:r>
              <a:rPr lang="en-US" b="1" dirty="0" smtClean="0"/>
              <a:t> KL, Gerard JM. Do children with high body mass </a:t>
            </a:r>
            <a:r>
              <a:rPr lang="en-US" b="1" dirty="0" err="1" smtClean="0"/>
              <a:t>indicies</a:t>
            </a:r>
            <a:r>
              <a:rPr lang="en-US" b="1" dirty="0" smtClean="0"/>
              <a:t> have a higher incidence of emesis when undergoing procedural sedation? </a:t>
            </a:r>
            <a:r>
              <a:rPr lang="en-US" b="1" dirty="0" err="1" smtClean="0"/>
              <a:t>Pediatr</a:t>
            </a:r>
            <a:r>
              <a:rPr lang="en-US" b="1" dirty="0" smtClean="0"/>
              <a:t> </a:t>
            </a:r>
            <a:r>
              <a:rPr lang="en-US" b="1" dirty="0" err="1" smtClean="0"/>
              <a:t>Emerg</a:t>
            </a:r>
            <a:r>
              <a:rPr lang="en-US" b="1" dirty="0" smtClean="0"/>
              <a:t> Care. 2012 Nov;28(11):1203-5. </a:t>
            </a:r>
            <a:r>
              <a:rPr lang="en-US" b="1" dirty="0" err="1" smtClean="0"/>
              <a:t>doi</a:t>
            </a:r>
            <a:r>
              <a:rPr lang="en-US" b="1" dirty="0" smtClean="0"/>
              <a:t>: 10.1097/PEC.0b013e318271be65. ·         </a:t>
            </a:r>
          </a:p>
          <a:p>
            <a:r>
              <a:rPr lang="en-US" b="1" dirty="0" err="1" smtClean="0"/>
              <a:t>Alletag</a:t>
            </a:r>
            <a:r>
              <a:rPr lang="en-US" b="1" dirty="0" smtClean="0"/>
              <a:t> MJ, </a:t>
            </a:r>
            <a:r>
              <a:rPr lang="en-US" b="1" dirty="0" err="1" smtClean="0"/>
              <a:t>Aurebach</a:t>
            </a:r>
            <a:r>
              <a:rPr lang="en-US" b="1" dirty="0" smtClean="0"/>
              <a:t> MA, Baum CR. </a:t>
            </a:r>
            <a:r>
              <a:rPr lang="en-US" b="1" dirty="0" err="1" smtClean="0"/>
              <a:t>Ketamine</a:t>
            </a:r>
            <a:r>
              <a:rPr lang="en-US" b="1" dirty="0" smtClean="0"/>
              <a:t>, </a:t>
            </a:r>
            <a:r>
              <a:rPr lang="en-US" b="1" dirty="0" err="1" smtClean="0"/>
              <a:t>propofol</a:t>
            </a:r>
            <a:r>
              <a:rPr lang="en-US" b="1" dirty="0" smtClean="0"/>
              <a:t>, and </a:t>
            </a:r>
            <a:r>
              <a:rPr lang="en-US" b="1" dirty="0" err="1" smtClean="0"/>
              <a:t>ketofol</a:t>
            </a:r>
            <a:r>
              <a:rPr lang="en-US" b="1" dirty="0" smtClean="0"/>
              <a:t> use for pediatric sedation. </a:t>
            </a:r>
            <a:r>
              <a:rPr lang="en-US" b="1" dirty="0" err="1" smtClean="0"/>
              <a:t>Pediatr</a:t>
            </a:r>
            <a:r>
              <a:rPr lang="en-US" b="1" dirty="0" smtClean="0"/>
              <a:t> </a:t>
            </a:r>
            <a:r>
              <a:rPr lang="en-US" b="1" dirty="0" err="1" smtClean="0"/>
              <a:t>Emerg</a:t>
            </a:r>
            <a:r>
              <a:rPr lang="en-US" b="1" dirty="0" smtClean="0"/>
              <a:t> Care. 2012 Dec;28(12):1391-5; quiz 1396-8. </a:t>
            </a:r>
            <a:r>
              <a:rPr lang="en-US" b="1" dirty="0" err="1" smtClean="0"/>
              <a:t>doi</a:t>
            </a:r>
            <a:r>
              <a:rPr lang="en-US" b="1" dirty="0" smtClean="0"/>
              <a:t>: 10.1097/PEC.0b013e318276fde2 ·         </a:t>
            </a:r>
          </a:p>
          <a:p>
            <a:r>
              <a:rPr lang="en-US" b="1" dirty="0" smtClean="0"/>
              <a:t>Doctor K, </a:t>
            </a:r>
            <a:r>
              <a:rPr lang="en-US" b="1" dirty="0" err="1" smtClean="0"/>
              <a:t>Roback</a:t>
            </a:r>
            <a:r>
              <a:rPr lang="en-US" b="1" dirty="0" smtClean="0"/>
              <a:t> MG, Teach SJ. An update on pediatric hospital-based sedation. </a:t>
            </a:r>
            <a:r>
              <a:rPr lang="en-US" b="1" dirty="0" err="1" smtClean="0"/>
              <a:t>Curr</a:t>
            </a:r>
            <a:r>
              <a:rPr lang="en-US" b="1" dirty="0" smtClean="0"/>
              <a:t> </a:t>
            </a:r>
            <a:r>
              <a:rPr lang="en-US" b="1" dirty="0" err="1" smtClean="0"/>
              <a:t>Opin</a:t>
            </a:r>
            <a:r>
              <a:rPr lang="en-US" b="1" dirty="0" smtClean="0"/>
              <a:t> </a:t>
            </a:r>
            <a:r>
              <a:rPr lang="en-US" b="1" dirty="0" err="1" smtClean="0"/>
              <a:t>Pediatr</a:t>
            </a:r>
            <a:r>
              <a:rPr lang="en-US" b="1" dirty="0" smtClean="0"/>
              <a:t>. 2013 Jun;25(3):310-6. </a:t>
            </a:r>
            <a:r>
              <a:rPr lang="en-US" b="1" dirty="0" err="1" smtClean="0"/>
              <a:t>doi</a:t>
            </a:r>
            <a:r>
              <a:rPr lang="en-US" b="1" dirty="0" smtClean="0"/>
              <a:t>: 10.1097/MOP.0b013e328360bb92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Indications for Pediatric Procedural  Sedation</a:t>
            </a:r>
            <a:endParaRPr lang="en-US" dirty="0"/>
          </a:p>
        </p:txBody>
      </p:sp>
      <p:sp>
        <p:nvSpPr>
          <p:cNvPr id="3" name="Content Placeholder 2"/>
          <p:cNvSpPr>
            <a:spLocks noGrp="1"/>
          </p:cNvSpPr>
          <p:nvPr>
            <p:ph idx="1"/>
          </p:nvPr>
        </p:nvSpPr>
        <p:spPr/>
        <p:txBody>
          <a:bodyPr>
            <a:normAutofit/>
          </a:bodyPr>
          <a:lstStyle/>
          <a:p>
            <a:r>
              <a:rPr lang="en-US" dirty="0" smtClean="0"/>
              <a:t>LP         </a:t>
            </a:r>
          </a:p>
          <a:p>
            <a:r>
              <a:rPr lang="en-US" dirty="0" err="1" smtClean="0"/>
              <a:t>Arthrocentesis</a:t>
            </a:r>
            <a:r>
              <a:rPr lang="en-US" dirty="0" smtClean="0"/>
              <a:t>         </a:t>
            </a:r>
          </a:p>
          <a:p>
            <a:r>
              <a:rPr lang="en-US" dirty="0" smtClean="0"/>
              <a:t>Suturing        </a:t>
            </a:r>
          </a:p>
          <a:p>
            <a:r>
              <a:rPr lang="en-US" dirty="0" smtClean="0"/>
              <a:t>Wound care         </a:t>
            </a:r>
          </a:p>
          <a:p>
            <a:r>
              <a:rPr lang="en-US" dirty="0" smtClean="0"/>
              <a:t>Abscess I&amp;D         </a:t>
            </a:r>
          </a:p>
          <a:p>
            <a:r>
              <a:rPr lang="en-US" dirty="0" smtClean="0"/>
              <a:t>Fracture reduction         </a:t>
            </a:r>
          </a:p>
          <a:p>
            <a:r>
              <a:rPr lang="en-US" dirty="0" smtClean="0"/>
              <a:t>Dislocation         </a:t>
            </a:r>
          </a:p>
          <a:p>
            <a:r>
              <a:rPr lang="en-US" dirty="0" smtClean="0"/>
              <a:t>Foreign body removal         </a:t>
            </a:r>
          </a:p>
          <a:p>
            <a:r>
              <a:rPr lang="en-US" dirty="0" smtClean="0"/>
              <a:t>Burn debridement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9213"/>
            <a:ext cx="8229600" cy="1143000"/>
          </a:xfrm>
        </p:spPr>
        <p:txBody>
          <a:bodyPr/>
          <a:lstStyle/>
          <a:p>
            <a:r>
              <a:rPr lang="en-US" dirty="0" smtClean="0"/>
              <a:t>Question 1</a:t>
            </a:r>
            <a:endParaRPr lang="en-US" dirty="0"/>
          </a:p>
        </p:txBody>
      </p:sp>
      <p:sp>
        <p:nvSpPr>
          <p:cNvPr id="3" name="Content Placeholder 2"/>
          <p:cNvSpPr>
            <a:spLocks noGrp="1"/>
          </p:cNvSpPr>
          <p:nvPr>
            <p:ph idx="1"/>
          </p:nvPr>
        </p:nvSpPr>
        <p:spPr>
          <a:xfrm>
            <a:off x="0" y="1417638"/>
            <a:ext cx="9144000" cy="5440362"/>
          </a:xfrm>
        </p:spPr>
        <p:txBody>
          <a:bodyPr>
            <a:normAutofit/>
          </a:bodyPr>
          <a:lstStyle/>
          <a:p>
            <a:r>
              <a:rPr lang="en-US" sz="3600" dirty="0" smtClean="0"/>
              <a:t>A 12 </a:t>
            </a:r>
            <a:r>
              <a:rPr lang="en-US" sz="3600" dirty="0" err="1" smtClean="0"/>
              <a:t>yo</a:t>
            </a:r>
            <a:r>
              <a:rPr lang="en-US" sz="3600" dirty="0" smtClean="0"/>
              <a:t> boy presents to the ED with an uncomplicated forearm fracture. VS: T 37.2, HR 90, BP 116/72, RR 22, Ht 5’6”, Wt 220lbs. On physical exam he is holding his arm close to his chest in flexion and says it is very painful to move. Ortho decides to set the fracture and requests procedural sedation. The ED attending decides to use </a:t>
            </a:r>
            <a:r>
              <a:rPr lang="en-US" sz="3600" dirty="0" err="1" smtClean="0"/>
              <a:t>k</a:t>
            </a:r>
            <a:r>
              <a:rPr lang="en-US" sz="3600" dirty="0" err="1" smtClean="0"/>
              <a:t>etamine</a:t>
            </a:r>
            <a:r>
              <a:rPr lang="en-US" sz="3600" dirty="0" smtClean="0"/>
              <a: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Which of the following is true for the use of </a:t>
            </a:r>
            <a:r>
              <a:rPr lang="en-US" dirty="0" err="1" smtClean="0"/>
              <a:t>ketamine</a:t>
            </a:r>
            <a:r>
              <a:rPr lang="en-US" dirty="0" smtClean="0"/>
              <a:t> in this patient?</a:t>
            </a:r>
            <a:endParaRPr lang="en-US" dirty="0"/>
          </a:p>
        </p:txBody>
      </p:sp>
      <p:sp>
        <p:nvSpPr>
          <p:cNvPr id="3" name="Content Placeholder 2"/>
          <p:cNvSpPr>
            <a:spLocks noGrp="1"/>
          </p:cNvSpPr>
          <p:nvPr>
            <p:ph idx="1"/>
          </p:nvPr>
        </p:nvSpPr>
        <p:spPr>
          <a:xfrm>
            <a:off x="0" y="1935480"/>
            <a:ext cx="9144000" cy="4922520"/>
          </a:xfrm>
        </p:spPr>
        <p:txBody>
          <a:bodyPr>
            <a:noAutofit/>
          </a:bodyPr>
          <a:lstStyle/>
          <a:p>
            <a:r>
              <a:rPr lang="en-US" sz="2800" dirty="0" smtClean="0"/>
              <a:t>A. He has a lower likelihood of developing nausea given his age and BMI.</a:t>
            </a:r>
          </a:p>
          <a:p>
            <a:r>
              <a:rPr lang="en-US" sz="2800" dirty="0" smtClean="0"/>
              <a:t>B. He will need co-administration of an analgesic agent as </a:t>
            </a:r>
            <a:r>
              <a:rPr lang="en-US" sz="2800" dirty="0" err="1" smtClean="0"/>
              <a:t>ketamine</a:t>
            </a:r>
            <a:r>
              <a:rPr lang="en-US" sz="2800" dirty="0" smtClean="0"/>
              <a:t> does not have analgesic properties.</a:t>
            </a:r>
          </a:p>
          <a:p>
            <a:r>
              <a:rPr lang="en-US" sz="2800" dirty="0" smtClean="0"/>
              <a:t>C. BP should be monitored closely as hypotension often occur with </a:t>
            </a:r>
            <a:r>
              <a:rPr lang="en-US" sz="2800" dirty="0" err="1" smtClean="0"/>
              <a:t>ketamine</a:t>
            </a:r>
            <a:r>
              <a:rPr lang="en-US" sz="2800" dirty="0" smtClean="0"/>
              <a:t> administration.</a:t>
            </a:r>
          </a:p>
          <a:p>
            <a:r>
              <a:rPr lang="en-US" sz="2800" dirty="0" smtClean="0"/>
              <a:t>D. </a:t>
            </a:r>
            <a:r>
              <a:rPr lang="en-US" sz="2800" dirty="0" err="1" smtClean="0"/>
              <a:t>Ketamine</a:t>
            </a:r>
            <a:r>
              <a:rPr lang="en-US" sz="2800" dirty="0" smtClean="0"/>
              <a:t> is a non-progressive dissociative anesthetic and increasing the dose will increase time of sedation but not the depth of sedation.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Correct Answer </a:t>
            </a:r>
            <a:endParaRPr lang="en-US" dirty="0"/>
          </a:p>
        </p:txBody>
      </p:sp>
      <p:sp>
        <p:nvSpPr>
          <p:cNvPr id="3" name="Content Placeholder 2"/>
          <p:cNvSpPr>
            <a:spLocks noGrp="1"/>
          </p:cNvSpPr>
          <p:nvPr>
            <p:ph idx="1"/>
          </p:nvPr>
        </p:nvSpPr>
        <p:spPr>
          <a:xfrm>
            <a:off x="0" y="1935480"/>
            <a:ext cx="9144000" cy="4389120"/>
          </a:xfrm>
        </p:spPr>
        <p:txBody>
          <a:bodyPr>
            <a:noAutofit/>
          </a:bodyPr>
          <a:lstStyle/>
          <a:p>
            <a:r>
              <a:rPr lang="en-US" sz="2800" i="1" dirty="0" smtClean="0"/>
              <a:t>D. </a:t>
            </a:r>
            <a:r>
              <a:rPr lang="en-US" sz="2800" i="1" dirty="0" err="1" smtClean="0"/>
              <a:t>Ketamine</a:t>
            </a:r>
            <a:r>
              <a:rPr lang="en-US" sz="2800" i="1" dirty="0" smtClean="0"/>
              <a:t> is a non-progressive dissociative anesthetic and increasing the dose will increase time of sedation but not the depth of sedation. </a:t>
            </a:r>
          </a:p>
          <a:p>
            <a:pPr lvl="1"/>
            <a:r>
              <a:rPr lang="en-US" sz="2800" dirty="0" err="1" smtClean="0"/>
              <a:t>Ketamine</a:t>
            </a:r>
            <a:r>
              <a:rPr lang="en-US" sz="2800" dirty="0" smtClean="0"/>
              <a:t> is dosed 1-2 mg/kg IV or 4-5 mg/kg IM with a peak onset of 1-2 min IV and 2-5 min IM </a:t>
            </a:r>
          </a:p>
          <a:p>
            <a:pPr lvl="1"/>
            <a:r>
              <a:rPr lang="en-US" sz="2800" dirty="0" smtClean="0"/>
              <a:t>Infusion rate is over 1-2 minutes to reduce the risk for respiratory depression.</a:t>
            </a:r>
          </a:p>
          <a:p>
            <a:pPr lvl="1"/>
            <a:r>
              <a:rPr lang="en-US" sz="2800" dirty="0" smtClean="0"/>
              <a:t>An additional 0.5-1 mg/kg may be administered for continued sedation</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2493"/>
            <a:ext cx="8229600" cy="1143000"/>
          </a:xfrm>
        </p:spPr>
        <p:txBody>
          <a:bodyPr>
            <a:normAutofit fontScale="90000"/>
          </a:bodyPr>
          <a:lstStyle/>
          <a:p>
            <a:r>
              <a:rPr lang="en-US" sz="3111" i="1" dirty="0" smtClean="0"/>
              <a:t>A. He has a lower likelihood of developing nausea given his age and BMI.</a:t>
            </a:r>
            <a:r>
              <a:rPr lang="en-US" i="1" dirty="0" smtClean="0"/>
              <a:t/>
            </a:r>
            <a:br>
              <a:rPr lang="en-US" i="1" dirty="0" smtClean="0"/>
            </a:b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Percentage of patients with N/V after </a:t>
            </a:r>
            <a:r>
              <a:rPr lang="en-US" dirty="0" err="1" smtClean="0"/>
              <a:t>ketamine</a:t>
            </a:r>
            <a:r>
              <a:rPr lang="en-US" dirty="0" smtClean="0"/>
              <a:t> range from about 3% to 20%</a:t>
            </a:r>
          </a:p>
          <a:p>
            <a:r>
              <a:rPr lang="en-US" dirty="0" smtClean="0"/>
              <a:t>Studies have shown that BMI &gt; 25 (our patient has a BMI of 35) have an increased likelihood of nausea/vomiting after use of </a:t>
            </a:r>
            <a:r>
              <a:rPr lang="en-US" dirty="0" err="1" smtClean="0"/>
              <a:t>ketamine</a:t>
            </a:r>
            <a:endParaRPr lang="en-US" dirty="0" smtClean="0"/>
          </a:p>
          <a:p>
            <a:r>
              <a:rPr lang="en-US" dirty="0" smtClean="0"/>
              <a:t>N/V with </a:t>
            </a:r>
            <a:r>
              <a:rPr lang="en-US" dirty="0" err="1" smtClean="0"/>
              <a:t>ketamine</a:t>
            </a:r>
            <a:r>
              <a:rPr lang="en-US" dirty="0" smtClean="0"/>
              <a:t> administration also peaks around the age of 12</a:t>
            </a:r>
          </a:p>
          <a:p>
            <a:r>
              <a:rPr lang="en-US" dirty="0" smtClean="0"/>
              <a:t>IM administration and higher doses of </a:t>
            </a:r>
            <a:r>
              <a:rPr lang="en-US" dirty="0" err="1" smtClean="0"/>
              <a:t>ketamine</a:t>
            </a:r>
            <a:r>
              <a:rPr lang="en-US" dirty="0" smtClean="0"/>
              <a:t> have also been shown to have increased rated of N/V</a:t>
            </a:r>
          </a:p>
          <a:p>
            <a:r>
              <a:rPr lang="en-US" dirty="0" smtClean="0"/>
              <a:t>Prophylactic </a:t>
            </a:r>
            <a:r>
              <a:rPr lang="en-US" dirty="0" err="1"/>
              <a:t>Z</a:t>
            </a:r>
            <a:r>
              <a:rPr lang="en-US" dirty="0" err="1" smtClean="0"/>
              <a:t>ofran</a:t>
            </a:r>
            <a:r>
              <a:rPr lang="en-US" dirty="0" smtClean="0"/>
              <a:t> before, during or after the procedure for our patient would be beneficial.</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1740"/>
            <a:ext cx="8229600" cy="1143000"/>
          </a:xfrm>
        </p:spPr>
        <p:txBody>
          <a:bodyPr>
            <a:normAutofit fontScale="90000"/>
          </a:bodyPr>
          <a:lstStyle/>
          <a:p>
            <a:r>
              <a:rPr lang="en-US" sz="3111" i="1" dirty="0" smtClean="0"/>
              <a:t>B. He will need co-administration of an analgesic agent as </a:t>
            </a:r>
            <a:r>
              <a:rPr lang="en-US" sz="3111" i="1" dirty="0" err="1" smtClean="0"/>
              <a:t>ketamine</a:t>
            </a:r>
            <a:r>
              <a:rPr lang="en-US" sz="3111" i="1" dirty="0" smtClean="0"/>
              <a:t> does not have analgesic properties.</a:t>
            </a:r>
            <a:r>
              <a:rPr lang="en-US" i="1" dirty="0" smtClean="0"/>
              <a:t/>
            </a:r>
            <a:br>
              <a:rPr lang="en-US" i="1" dirty="0" smtClean="0"/>
            </a:br>
            <a:endParaRPr lang="en-US" i="1" dirty="0"/>
          </a:p>
        </p:txBody>
      </p:sp>
      <p:sp>
        <p:nvSpPr>
          <p:cNvPr id="3" name="Content Placeholder 2"/>
          <p:cNvSpPr>
            <a:spLocks noGrp="1"/>
          </p:cNvSpPr>
          <p:nvPr>
            <p:ph idx="1"/>
          </p:nvPr>
        </p:nvSpPr>
        <p:spPr>
          <a:xfrm>
            <a:off x="0" y="1935480"/>
            <a:ext cx="9144000" cy="4389120"/>
          </a:xfrm>
        </p:spPr>
        <p:txBody>
          <a:bodyPr>
            <a:normAutofit/>
          </a:bodyPr>
          <a:lstStyle/>
          <a:p>
            <a:r>
              <a:rPr lang="en-US" sz="2800" dirty="0" err="1" smtClean="0"/>
              <a:t>Ketamine</a:t>
            </a:r>
            <a:r>
              <a:rPr lang="en-US" sz="2800" dirty="0" smtClean="0"/>
              <a:t> dose have analgesic properties in addition to sedation, anesthesia, and amnesia </a:t>
            </a:r>
          </a:p>
          <a:p>
            <a:r>
              <a:rPr lang="en-US" sz="2800" dirty="0" err="1" smtClean="0"/>
              <a:t>Ketamine</a:t>
            </a:r>
            <a:r>
              <a:rPr lang="en-US" sz="2800" dirty="0" smtClean="0"/>
              <a:t> is a PCP derivative and can also cause hallucinations, particularly in older children and adults.</a:t>
            </a:r>
          </a:p>
          <a:p>
            <a:r>
              <a:rPr lang="en-US" sz="2800" dirty="0" err="1" smtClean="0"/>
              <a:t>Midazolam</a:t>
            </a:r>
            <a:r>
              <a:rPr lang="en-US" sz="2800" dirty="0" smtClean="0"/>
              <a:t> may be used in conjunction with </a:t>
            </a:r>
            <a:r>
              <a:rPr lang="en-US" sz="2800" dirty="0" err="1" smtClean="0"/>
              <a:t>ketamine</a:t>
            </a:r>
            <a:r>
              <a:rPr lang="en-US" sz="2800" dirty="0" smtClean="0"/>
              <a:t> to prevent hallucinations.</a:t>
            </a:r>
          </a:p>
          <a:p>
            <a:pPr lvl="2"/>
            <a:r>
              <a:rPr lang="en-US" sz="2800" dirty="0" smtClean="0"/>
              <a:t>Dose: 0.05 mg/kg (max 2 </a:t>
            </a:r>
            <a:r>
              <a:rPr lang="en-US" sz="2800" dirty="0" err="1" smtClean="0"/>
              <a:t>g</a:t>
            </a:r>
            <a:r>
              <a:rPr lang="en-US" sz="2800" dirty="0" smtClean="0"/>
              <a:t>) over 3 minutes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2493"/>
            <a:ext cx="8229600" cy="1143000"/>
          </a:xfrm>
        </p:spPr>
        <p:txBody>
          <a:bodyPr>
            <a:normAutofit fontScale="90000"/>
          </a:bodyPr>
          <a:lstStyle/>
          <a:p>
            <a:r>
              <a:rPr lang="en-US" sz="3111" i="1" dirty="0" smtClean="0"/>
              <a:t>C. BP should be monitored closely as hypotension often occur with </a:t>
            </a:r>
            <a:r>
              <a:rPr lang="en-US" sz="3111" i="1" dirty="0" err="1" smtClean="0"/>
              <a:t>ketamine</a:t>
            </a:r>
            <a:r>
              <a:rPr lang="en-US" sz="3111" i="1" dirty="0" smtClean="0"/>
              <a:t> administration.</a:t>
            </a:r>
            <a:r>
              <a:rPr lang="en-US" dirty="0" smtClean="0"/>
              <a:t/>
            </a:r>
            <a:br>
              <a:rPr lang="en-US" dirty="0" smtClean="0"/>
            </a:br>
            <a:endParaRPr lang="en-US" dirty="0"/>
          </a:p>
        </p:txBody>
      </p:sp>
      <p:sp>
        <p:nvSpPr>
          <p:cNvPr id="3" name="Content Placeholder 2"/>
          <p:cNvSpPr>
            <a:spLocks noGrp="1"/>
          </p:cNvSpPr>
          <p:nvPr>
            <p:ph idx="1"/>
          </p:nvPr>
        </p:nvSpPr>
        <p:spPr>
          <a:xfrm>
            <a:off x="0" y="1935480"/>
            <a:ext cx="9144000" cy="4922520"/>
          </a:xfrm>
        </p:spPr>
        <p:txBody>
          <a:bodyPr>
            <a:normAutofit/>
          </a:bodyPr>
          <a:lstStyle/>
          <a:p>
            <a:r>
              <a:rPr lang="en-US" sz="2800" dirty="0" err="1" smtClean="0"/>
              <a:t>Ketamine</a:t>
            </a:r>
            <a:r>
              <a:rPr lang="en-US" sz="2800" dirty="0" smtClean="0"/>
              <a:t> is a </a:t>
            </a:r>
            <a:r>
              <a:rPr lang="en-US" sz="2800" dirty="0" err="1" smtClean="0"/>
              <a:t>sympathomimetic</a:t>
            </a:r>
            <a:r>
              <a:rPr lang="en-US" sz="2800" dirty="0" smtClean="0"/>
              <a:t> and inhibits catecholamine uptake:</a:t>
            </a:r>
          </a:p>
          <a:p>
            <a:pPr lvl="1"/>
            <a:r>
              <a:rPr lang="en-US" sz="2800" dirty="0" smtClean="0"/>
              <a:t>Increased HR, BP, CO and coronary perfusion</a:t>
            </a:r>
          </a:p>
          <a:p>
            <a:pPr lvl="1"/>
            <a:r>
              <a:rPr lang="en-US" sz="2800" dirty="0" smtClean="0"/>
              <a:t>May cause transient increase in ICP</a:t>
            </a:r>
          </a:p>
          <a:p>
            <a:pPr lvl="1"/>
            <a:r>
              <a:rPr lang="en-US" sz="2800" dirty="0" smtClean="0"/>
              <a:t>Good for use in patients in shock </a:t>
            </a:r>
          </a:p>
          <a:p>
            <a:pPr lvl="1"/>
            <a:r>
              <a:rPr lang="en-US" sz="2800" dirty="0" smtClean="0"/>
              <a:t>Alternatives should be considered in patients with cardiac disease, increased ICP, or increased IOP</a:t>
            </a:r>
          </a:p>
          <a:p>
            <a:r>
              <a:rPr lang="en-US" sz="2800" dirty="0" err="1" smtClean="0"/>
              <a:t>Ketamine</a:t>
            </a:r>
            <a:r>
              <a:rPr lang="en-US" sz="2800" dirty="0" smtClean="0"/>
              <a:t> is also contraindicated in procedures involving laryngeal stimulation as it exaggerates the protective air reflexes and can cause </a:t>
            </a:r>
            <a:r>
              <a:rPr lang="en-US" sz="2800" dirty="0" err="1" smtClean="0"/>
              <a:t>laryngospasm</a:t>
            </a:r>
            <a:r>
              <a:rPr lang="en-US" sz="2800" dirty="0" smtClean="0"/>
              <a:t>.</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818"/>
            <a:ext cx="8229600" cy="1143000"/>
          </a:xfrm>
        </p:spPr>
        <p:txBody>
          <a:bodyPr/>
          <a:lstStyle/>
          <a:p>
            <a:r>
              <a:rPr lang="en-US" dirty="0" smtClean="0"/>
              <a:t>Question 2</a:t>
            </a:r>
            <a:endParaRPr lang="en-US" dirty="0"/>
          </a:p>
        </p:txBody>
      </p:sp>
      <p:sp>
        <p:nvSpPr>
          <p:cNvPr id="3" name="Content Placeholder 2"/>
          <p:cNvSpPr>
            <a:spLocks noGrp="1"/>
          </p:cNvSpPr>
          <p:nvPr>
            <p:ph idx="1"/>
          </p:nvPr>
        </p:nvSpPr>
        <p:spPr>
          <a:xfrm>
            <a:off x="217311" y="1417638"/>
            <a:ext cx="8686800" cy="5257800"/>
          </a:xfrm>
        </p:spPr>
        <p:txBody>
          <a:bodyPr>
            <a:normAutofit/>
          </a:bodyPr>
          <a:lstStyle/>
          <a:p>
            <a:r>
              <a:rPr lang="en-US" dirty="0" smtClean="0"/>
              <a:t>A 14 </a:t>
            </a:r>
            <a:r>
              <a:rPr lang="en-US" dirty="0" err="1" smtClean="0"/>
              <a:t>yo</a:t>
            </a:r>
            <a:r>
              <a:rPr lang="en-US" dirty="0" smtClean="0"/>
              <a:t> boy with PMH of Autism with aggressive behavior presents to the ED with 6 cm laceration extending from the bottom of the right eye brow to the hairline. Mom says that he was playing in the park and tripped and fell into a tree branch sustaining the laceration. Patient lost consciousness for 30 seconds during the event but is now back to his baseline up walking and trying to get out of the room.  VS: T 37.6, HR 92, BP 120/76, RR 20. CT is needed to rule out any head trauma/bleed. And the patient will need sutures to close the laceration. Sedation will be needed and the ED attending decided to use </a:t>
            </a:r>
            <a:r>
              <a:rPr lang="en-US" dirty="0" err="1" smtClean="0"/>
              <a:t>propofol</a:t>
            </a:r>
            <a:r>
              <a:rPr lang="en-US" dirty="0" smtClean="0"/>
              <a:t>. Which of the following is false about the use of </a:t>
            </a:r>
            <a:r>
              <a:rPr lang="en-US" dirty="0" err="1" smtClean="0"/>
              <a:t>propofol</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2354</TotalTime>
  <Words>972</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Pediatric Procedural Sedation</vt:lpstr>
      <vt:lpstr>Indications for Pediatric Procedural  Sedation</vt:lpstr>
      <vt:lpstr>Question 1</vt:lpstr>
      <vt:lpstr>. Which of the following is true for the use of ketamine in this patient?</vt:lpstr>
      <vt:lpstr>Correct Answer </vt:lpstr>
      <vt:lpstr>A. He has a lower likelihood of developing nausea given his age and BMI. </vt:lpstr>
      <vt:lpstr>B. He will need co-administration of an analgesic agent as ketamine does not have analgesic properties. </vt:lpstr>
      <vt:lpstr>C. BP should be monitored closely as hypotension often occur with ketamine administration. </vt:lpstr>
      <vt:lpstr>Question 2</vt:lpstr>
      <vt:lpstr>Which of the following is false about the use of propofol?</vt:lpstr>
      <vt:lpstr>Correct Answer</vt:lpstr>
      <vt:lpstr>A. Propofol can be very painful upon injection and therefore premedication with lidocaine is very common· </vt:lpstr>
      <vt:lpstr>B. Sedation with propofol is dose dependent and a larger dose produces deeper sedation which can progress to general anesthesia</vt:lpstr>
      <vt:lpstr>C. Hypotension after initial bolus of propofol is expected and transient .</vt:lpstr>
      <vt:lpstr>D. The patient may be cleared for discharge as early as 30 minutes after drip ends.</vt:lpstr>
      <vt:lpstr>Ketofol = Ketamine + Propofol</vt:lpstr>
      <vt:lpstr>NPO Status Guidelines    </vt:lpstr>
      <vt:lpstr>References</vt:lpstr>
    </vt:vector>
  </TitlesOfParts>
  <Company>University of Miami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Procedural Sedation</dc:title>
  <dc:creator>Tiffany Tamse</dc:creator>
  <cp:lastModifiedBy>Bruce</cp:lastModifiedBy>
  <cp:revision>11</cp:revision>
  <dcterms:created xsi:type="dcterms:W3CDTF">2013-06-19T13:37:03Z</dcterms:created>
  <dcterms:modified xsi:type="dcterms:W3CDTF">2013-07-05T23:57:19Z</dcterms:modified>
</cp:coreProperties>
</file>