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2" r:id="rId3"/>
    <p:sldId id="264" r:id="rId4"/>
    <p:sldId id="258" r:id="rId5"/>
    <p:sldId id="259" r:id="rId6"/>
    <p:sldId id="265" r:id="rId7"/>
    <p:sldId id="266"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724749-2884-4A12-B90E-3FE234E91EEA}" type="datetimeFigureOut">
              <a:rPr lang="en-US" smtClean="0"/>
              <a:pPr/>
              <a:t>7/3/2013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5B81B0-DB17-478E-9AC5-F94F6B8761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24749-2884-4A12-B90E-3FE234E91EEA}"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24749-2884-4A12-B90E-3FE234E91EEA}"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24749-2884-4A12-B90E-3FE234E91EEA}"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24749-2884-4A12-B90E-3FE234E91EEA}"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B81B0-DB17-478E-9AC5-F94F6B8761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24749-2884-4A12-B90E-3FE234E91EEA}"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724749-2884-4A12-B90E-3FE234E91EEA}" type="datetimeFigureOut">
              <a:rPr lang="en-US" smtClean="0"/>
              <a:pPr/>
              <a:t>7/3/2013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24749-2884-4A12-B90E-3FE234E91EEA}" type="datetimeFigureOut">
              <a:rPr lang="en-US" smtClean="0"/>
              <a:pPr/>
              <a:t>7/3/2013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24749-2884-4A12-B90E-3FE234E91EEA}" type="datetimeFigureOut">
              <a:rPr lang="en-US" smtClean="0"/>
              <a:pPr/>
              <a:t>7/3/2013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24749-2884-4A12-B90E-3FE234E91EEA}"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B81B0-DB17-478E-9AC5-F94F6B8761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724749-2884-4A12-B90E-3FE234E91EEA}"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5B81B0-DB17-478E-9AC5-F94F6B8761F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724749-2884-4A12-B90E-3FE234E91EEA}" type="datetimeFigureOut">
              <a:rPr lang="en-US" smtClean="0"/>
              <a:pPr/>
              <a:t>7/3/2013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5B81B0-DB17-478E-9AC5-F94F6B8761F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onlinelibrary.wiley.com/doi/10.1002/14651858.CD000324.pub2/abstr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4267200"/>
          </a:xfrm>
        </p:spPr>
        <p:txBody>
          <a:bodyPr>
            <a:noAutofit/>
          </a:bodyPr>
          <a:lstStyle/>
          <a:p>
            <a:r>
              <a:rPr lang="en-US" sz="3400" dirty="0" smtClean="0"/>
              <a:t>16 y/o female with no PMH presents to the ED with sharp </a:t>
            </a:r>
            <a:r>
              <a:rPr lang="en-US" sz="3400" dirty="0" err="1" smtClean="0"/>
              <a:t>abd</a:t>
            </a:r>
            <a:r>
              <a:rPr lang="en-US" sz="3400" dirty="0" smtClean="0"/>
              <a:t> pain and vaginal bleeding for the past 12 hrs.  The patient believes her LMP was approximately 8 </a:t>
            </a:r>
            <a:r>
              <a:rPr lang="en-US" sz="3400" dirty="0" err="1" smtClean="0"/>
              <a:t>wks</a:t>
            </a:r>
            <a:r>
              <a:rPr lang="en-US" sz="3400" dirty="0" smtClean="0"/>
              <a:t> ago, is sexually active and uses protection inconsistently.  What combination of diagnostic tests will permit a definitive diagnosis is most cases?</a:t>
            </a:r>
            <a:endParaRPr lang="en-US" sz="3400" dirty="0"/>
          </a:p>
        </p:txBody>
      </p:sp>
    </p:spTree>
    <p:extLst>
      <p:ext uri="{BB962C8B-B14F-4D97-AF65-F5344CB8AC3E}">
        <p14:creationId xmlns:p14="http://schemas.microsoft.com/office/powerpoint/2010/main" xmlns="" val="8376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686800" cy="5239512"/>
          </a:xfrm>
        </p:spPr>
        <p:txBody>
          <a:bodyPr>
            <a:normAutofit/>
          </a:bodyPr>
          <a:lstStyle/>
          <a:p>
            <a:r>
              <a:rPr lang="en-US" sz="5400" dirty="0"/>
              <a:t>A. TVUS &amp; serum </a:t>
            </a:r>
            <a:r>
              <a:rPr lang="en-US" sz="5400" dirty="0" err="1"/>
              <a:t>hCG</a:t>
            </a:r>
            <a:r>
              <a:rPr lang="en-US" sz="5400" dirty="0"/>
              <a:t/>
            </a:r>
            <a:br>
              <a:rPr lang="en-US" sz="5400" dirty="0"/>
            </a:br>
            <a:r>
              <a:rPr lang="en-US" sz="5400" dirty="0"/>
              <a:t>B.  TVUS &amp; urine </a:t>
            </a:r>
            <a:r>
              <a:rPr lang="en-US" sz="5400" dirty="0" err="1"/>
              <a:t>hCG</a:t>
            </a:r>
            <a:r>
              <a:rPr lang="en-US" sz="5400" dirty="0"/>
              <a:t/>
            </a:r>
            <a:br>
              <a:rPr lang="en-US" sz="5400" dirty="0"/>
            </a:br>
            <a:r>
              <a:rPr lang="en-US" sz="5400" dirty="0"/>
              <a:t>C.  TAUS &amp; serum </a:t>
            </a:r>
            <a:r>
              <a:rPr lang="en-US" sz="5400" dirty="0" err="1"/>
              <a:t>hCG</a:t>
            </a:r>
            <a:r>
              <a:rPr lang="en-US" sz="5400" dirty="0"/>
              <a:t/>
            </a:r>
            <a:br>
              <a:rPr lang="en-US" sz="5400" dirty="0"/>
            </a:br>
            <a:r>
              <a:rPr lang="en-US" sz="5400" dirty="0"/>
              <a:t>D.  Serum </a:t>
            </a:r>
            <a:r>
              <a:rPr lang="en-US" sz="5400" dirty="0" err="1"/>
              <a:t>hCG</a:t>
            </a:r>
            <a:r>
              <a:rPr lang="en-US" sz="5400" dirty="0"/>
              <a:t> &amp; progesterone</a:t>
            </a:r>
            <a:br>
              <a:rPr lang="en-US" sz="5400" dirty="0"/>
            </a:br>
            <a:endParaRPr lang="en-US" dirty="0"/>
          </a:p>
        </p:txBody>
      </p:sp>
    </p:spTree>
    <p:extLst>
      <p:ext uri="{BB962C8B-B14F-4D97-AF65-F5344CB8AC3E}">
        <p14:creationId xmlns:p14="http://schemas.microsoft.com/office/powerpoint/2010/main" xmlns="" val="137430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686800" cy="5239512"/>
          </a:xfrm>
        </p:spPr>
        <p:txBody>
          <a:bodyPr>
            <a:normAutofit/>
          </a:bodyPr>
          <a:lstStyle/>
          <a:p>
            <a:r>
              <a:rPr lang="en-US" sz="5400" b="1" u="sng" dirty="0"/>
              <a:t>A. TVUS &amp; serum </a:t>
            </a:r>
            <a:r>
              <a:rPr lang="en-US" sz="5400" b="1" u="sng" dirty="0" err="1"/>
              <a:t>hCG</a:t>
            </a:r>
            <a:r>
              <a:rPr lang="en-US" sz="5400" b="1" dirty="0"/>
              <a:t/>
            </a:r>
            <a:br>
              <a:rPr lang="en-US" sz="5400" b="1" dirty="0"/>
            </a:br>
            <a:r>
              <a:rPr lang="en-US" sz="5400" dirty="0"/>
              <a:t>B.  TVUS &amp; urine </a:t>
            </a:r>
            <a:r>
              <a:rPr lang="en-US" sz="5400" dirty="0" err="1"/>
              <a:t>hCG</a:t>
            </a:r>
            <a:r>
              <a:rPr lang="en-US" sz="5400" dirty="0"/>
              <a:t/>
            </a:r>
            <a:br>
              <a:rPr lang="en-US" sz="5400" dirty="0"/>
            </a:br>
            <a:r>
              <a:rPr lang="en-US" sz="5400" dirty="0"/>
              <a:t>C.  TAUS &amp; serum </a:t>
            </a:r>
            <a:r>
              <a:rPr lang="en-US" sz="5400" dirty="0" err="1"/>
              <a:t>hCG</a:t>
            </a:r>
            <a:r>
              <a:rPr lang="en-US" sz="5400" dirty="0"/>
              <a:t/>
            </a:r>
            <a:br>
              <a:rPr lang="en-US" sz="5400" dirty="0"/>
            </a:br>
            <a:r>
              <a:rPr lang="en-US" sz="5400" dirty="0"/>
              <a:t>D.  Serum </a:t>
            </a:r>
            <a:r>
              <a:rPr lang="en-US" sz="5400" dirty="0" err="1"/>
              <a:t>hCG</a:t>
            </a:r>
            <a:r>
              <a:rPr lang="en-US" sz="5400" dirty="0"/>
              <a:t> &amp; progesterone</a:t>
            </a:r>
            <a:br>
              <a:rPr lang="en-US" sz="5400" dirty="0"/>
            </a:br>
            <a:endParaRPr lang="en-US" dirty="0"/>
          </a:p>
        </p:txBody>
      </p:sp>
    </p:spTree>
    <p:extLst>
      <p:ext uri="{BB962C8B-B14F-4D97-AF65-F5344CB8AC3E}">
        <p14:creationId xmlns:p14="http://schemas.microsoft.com/office/powerpoint/2010/main" xmlns="" val="264497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r>
              <a:rPr lang="en-US" dirty="0" smtClean="0"/>
              <a:t>Classic triad of symptoms – </a:t>
            </a:r>
            <a:r>
              <a:rPr lang="en-US" baseline="30000" dirty="0" smtClean="0"/>
              <a:t>1</a:t>
            </a:r>
            <a:endParaRPr lang="en-US" dirty="0" smtClean="0"/>
          </a:p>
          <a:p>
            <a:pPr lvl="1"/>
            <a:r>
              <a:rPr lang="en-US" dirty="0" err="1" smtClean="0"/>
              <a:t>Abd</a:t>
            </a:r>
            <a:r>
              <a:rPr lang="en-US" dirty="0" smtClean="0"/>
              <a:t> pain (99%)</a:t>
            </a:r>
          </a:p>
          <a:p>
            <a:pPr lvl="1"/>
            <a:r>
              <a:rPr lang="en-US" dirty="0" smtClean="0"/>
              <a:t>Amenorrhea (74%)</a:t>
            </a:r>
          </a:p>
          <a:p>
            <a:pPr lvl="1"/>
            <a:r>
              <a:rPr lang="en-US" dirty="0" smtClean="0"/>
              <a:t>Vaginal bleeding (56%)</a:t>
            </a:r>
          </a:p>
          <a:p>
            <a:r>
              <a:rPr lang="en-US" dirty="0" smtClean="0"/>
              <a:t>TVUS is most useful test for location identification </a:t>
            </a:r>
          </a:p>
          <a:p>
            <a:pPr lvl="1"/>
            <a:r>
              <a:rPr lang="en-US" dirty="0" smtClean="0"/>
              <a:t>If </a:t>
            </a:r>
            <a:r>
              <a:rPr lang="en-US" dirty="0" err="1" smtClean="0"/>
              <a:t>nondiagnostic</a:t>
            </a:r>
            <a:r>
              <a:rPr lang="en-US" dirty="0" smtClean="0"/>
              <a:t>, may be too early -&gt; follow serial </a:t>
            </a:r>
            <a:r>
              <a:rPr lang="en-US" dirty="0" err="1" smtClean="0"/>
              <a:t>hCG</a:t>
            </a:r>
            <a:endParaRPr lang="en-US" dirty="0" smtClean="0"/>
          </a:p>
          <a:p>
            <a:pPr lvl="2"/>
            <a:r>
              <a:rPr lang="en-US" dirty="0" err="1" smtClean="0"/>
              <a:t>hCG</a:t>
            </a:r>
            <a:r>
              <a:rPr lang="en-US" dirty="0" smtClean="0"/>
              <a:t> doubles every 1.4-2 days until 6-7 </a:t>
            </a:r>
            <a:r>
              <a:rPr lang="en-US" dirty="0" err="1" smtClean="0"/>
              <a:t>wks</a:t>
            </a:r>
            <a:endParaRPr lang="en-US" dirty="0" smtClean="0"/>
          </a:p>
          <a:p>
            <a:r>
              <a:rPr lang="en-US" dirty="0" err="1" smtClean="0"/>
              <a:t>hCG</a:t>
            </a:r>
            <a:r>
              <a:rPr lang="en-US" dirty="0" smtClean="0"/>
              <a:t> detected in urine and serum as early as 8 days</a:t>
            </a:r>
          </a:p>
          <a:p>
            <a:r>
              <a:rPr lang="en-US" dirty="0" smtClean="0"/>
              <a:t>Serum </a:t>
            </a:r>
            <a:r>
              <a:rPr lang="en-US" dirty="0" err="1" smtClean="0"/>
              <a:t>hCG</a:t>
            </a:r>
            <a:r>
              <a:rPr lang="en-US" dirty="0" smtClean="0"/>
              <a:t> levels of </a:t>
            </a:r>
            <a:r>
              <a:rPr lang="en-US" u="sng" dirty="0" smtClean="0"/>
              <a:t>&gt;</a:t>
            </a:r>
            <a:r>
              <a:rPr lang="en-US" dirty="0" smtClean="0"/>
              <a:t>1500 IU/L should show intrauterine sac detected on TVUS but require</a:t>
            </a:r>
            <a:r>
              <a:rPr lang="en-US" u="sng" dirty="0" smtClean="0"/>
              <a:t> &gt;</a:t>
            </a:r>
            <a:r>
              <a:rPr lang="en-US" dirty="0" smtClean="0"/>
              <a:t>6000 IU/L if TAUS (C)</a:t>
            </a:r>
          </a:p>
          <a:p>
            <a:r>
              <a:rPr lang="en-US" dirty="0" err="1" smtClean="0"/>
              <a:t>hCG</a:t>
            </a:r>
            <a:r>
              <a:rPr lang="en-US" u="sng" dirty="0" smtClean="0"/>
              <a:t>&gt;</a:t>
            </a:r>
            <a:r>
              <a:rPr lang="en-US" dirty="0" smtClean="0"/>
              <a:t>1500 + no intrauterine sac = ectopic pregnancy</a:t>
            </a:r>
            <a:r>
              <a:rPr lang="en-US" baseline="30000" dirty="0" smtClean="0"/>
              <a:t>2</a:t>
            </a:r>
            <a:endParaRPr lang="en-US" dirty="0" smtClean="0"/>
          </a:p>
          <a:p>
            <a:r>
              <a:rPr lang="en-US" dirty="0" smtClean="0"/>
              <a:t>(D) Progesterone higher in viable </a:t>
            </a:r>
            <a:r>
              <a:rPr lang="en-US" dirty="0" err="1" smtClean="0"/>
              <a:t>preg</a:t>
            </a:r>
            <a:r>
              <a:rPr lang="en-US" dirty="0" smtClean="0"/>
              <a:t>, only 75% sensitive, variable predictive value</a:t>
            </a:r>
            <a:endParaRPr lang="en-US" dirty="0"/>
          </a:p>
        </p:txBody>
      </p:sp>
    </p:spTree>
    <p:extLst>
      <p:ext uri="{BB962C8B-B14F-4D97-AF65-F5344CB8AC3E}">
        <p14:creationId xmlns:p14="http://schemas.microsoft.com/office/powerpoint/2010/main" xmlns="" val="151340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010912"/>
          </a:xfrm>
        </p:spPr>
        <p:txBody>
          <a:bodyPr>
            <a:normAutofit/>
          </a:bodyPr>
          <a:lstStyle/>
          <a:p>
            <a:r>
              <a:rPr lang="en-US" sz="3800" dirty="0" smtClean="0"/>
              <a:t>14 y/o female presents with LLQ </a:t>
            </a:r>
            <a:r>
              <a:rPr lang="en-US" sz="3800" dirty="0" err="1" smtClean="0"/>
              <a:t>abd</a:t>
            </a:r>
            <a:r>
              <a:rPr lang="en-US" sz="3800" dirty="0" smtClean="0"/>
              <a:t> pain, vaginal bleeding, and a positive pregnancy test to the ED.  Her vital signs are stable and you confirm your diagnosis by TVUS and serum </a:t>
            </a:r>
            <a:r>
              <a:rPr lang="en-US" sz="3800" dirty="0" err="1" smtClean="0"/>
              <a:t>hGC</a:t>
            </a:r>
            <a:r>
              <a:rPr lang="en-US" sz="3800" dirty="0" smtClean="0"/>
              <a:t>.  Indications for surgical treatment include all of the following EXCEPT:</a:t>
            </a:r>
            <a:endParaRPr lang="en-US" sz="3800" dirty="0"/>
          </a:p>
        </p:txBody>
      </p:sp>
    </p:spTree>
    <p:extLst>
      <p:ext uri="{BB962C8B-B14F-4D97-AF65-F5344CB8AC3E}">
        <p14:creationId xmlns:p14="http://schemas.microsoft.com/office/powerpoint/2010/main" xmlns="" val="49708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96712"/>
          </a:xfrm>
        </p:spPr>
        <p:txBody>
          <a:bodyPr>
            <a:normAutofit/>
          </a:bodyPr>
          <a:lstStyle/>
          <a:p>
            <a:r>
              <a:rPr lang="en-US" dirty="0"/>
              <a:t>A. Impending or ongoing mass </a:t>
            </a:r>
            <a:r>
              <a:rPr lang="en-US" dirty="0" smtClean="0"/>
              <a:t>  </a:t>
            </a:r>
            <a:br>
              <a:rPr lang="en-US" dirty="0" smtClean="0"/>
            </a:br>
            <a:r>
              <a:rPr lang="en-US" dirty="0" smtClean="0"/>
              <a:t>     rupture</a:t>
            </a:r>
            <a:r>
              <a:rPr lang="en-US" dirty="0"/>
              <a:t/>
            </a:r>
            <a:br>
              <a:rPr lang="en-US" dirty="0"/>
            </a:br>
            <a:r>
              <a:rPr lang="en-US" dirty="0"/>
              <a:t>B. Hemodynamic stability</a:t>
            </a:r>
            <a:br>
              <a:rPr lang="en-US" dirty="0"/>
            </a:br>
            <a:r>
              <a:rPr lang="en-US" dirty="0"/>
              <a:t>C. Non-compliance with </a:t>
            </a:r>
            <a:r>
              <a:rPr lang="en-US" dirty="0" smtClean="0"/>
              <a:t/>
            </a:r>
            <a:br>
              <a:rPr lang="en-US" dirty="0" smtClean="0"/>
            </a:br>
            <a:r>
              <a:rPr lang="en-US" dirty="0"/>
              <a:t> </a:t>
            </a:r>
            <a:r>
              <a:rPr lang="en-US" dirty="0" smtClean="0"/>
              <a:t>    medical </a:t>
            </a:r>
            <a:r>
              <a:rPr lang="en-US" dirty="0"/>
              <a:t>therapy post-</a:t>
            </a:r>
            <a:r>
              <a:rPr lang="en-US" dirty="0" err="1"/>
              <a:t>tx</a:t>
            </a:r>
            <a:r>
              <a:rPr lang="en-US" dirty="0"/>
              <a:t> f/u</a:t>
            </a:r>
            <a:br>
              <a:rPr lang="en-US" dirty="0"/>
            </a:br>
            <a:r>
              <a:rPr lang="en-US" dirty="0"/>
              <a:t>D. Failed medical therapy</a:t>
            </a:r>
            <a:br>
              <a:rPr lang="en-US" dirty="0"/>
            </a:br>
            <a:endParaRPr lang="en-US" dirty="0"/>
          </a:p>
        </p:txBody>
      </p:sp>
    </p:spTree>
    <p:extLst>
      <p:ext uri="{BB962C8B-B14F-4D97-AF65-F5344CB8AC3E}">
        <p14:creationId xmlns:p14="http://schemas.microsoft.com/office/powerpoint/2010/main" xmlns="" val="231156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96712"/>
          </a:xfrm>
        </p:spPr>
        <p:txBody>
          <a:bodyPr>
            <a:normAutofit/>
          </a:bodyPr>
          <a:lstStyle/>
          <a:p>
            <a:r>
              <a:rPr lang="en-US" dirty="0"/>
              <a:t>A. Impending or ongoing mass </a:t>
            </a:r>
            <a:r>
              <a:rPr lang="en-US" dirty="0" smtClean="0"/>
              <a:t>  </a:t>
            </a:r>
            <a:br>
              <a:rPr lang="en-US" dirty="0" smtClean="0"/>
            </a:br>
            <a:r>
              <a:rPr lang="en-US" dirty="0" smtClean="0"/>
              <a:t>     rupture</a:t>
            </a:r>
            <a:r>
              <a:rPr lang="en-US" dirty="0"/>
              <a:t/>
            </a:r>
            <a:br>
              <a:rPr lang="en-US" dirty="0"/>
            </a:br>
            <a:r>
              <a:rPr lang="en-US" dirty="0"/>
              <a:t>B. </a:t>
            </a:r>
            <a:r>
              <a:rPr lang="en-US" b="1" u="sng" dirty="0"/>
              <a:t>Hemodynamic stability</a:t>
            </a:r>
            <a:r>
              <a:rPr lang="en-US" dirty="0"/>
              <a:t/>
            </a:r>
            <a:br>
              <a:rPr lang="en-US" dirty="0"/>
            </a:br>
            <a:r>
              <a:rPr lang="en-US" dirty="0"/>
              <a:t>C. Non-compliance with </a:t>
            </a:r>
            <a:r>
              <a:rPr lang="en-US" dirty="0" smtClean="0"/>
              <a:t/>
            </a:r>
            <a:br>
              <a:rPr lang="en-US" dirty="0" smtClean="0"/>
            </a:br>
            <a:r>
              <a:rPr lang="en-US" dirty="0"/>
              <a:t> </a:t>
            </a:r>
            <a:r>
              <a:rPr lang="en-US" dirty="0" smtClean="0"/>
              <a:t>    medical </a:t>
            </a:r>
            <a:r>
              <a:rPr lang="en-US" dirty="0"/>
              <a:t>therapy post-</a:t>
            </a:r>
            <a:r>
              <a:rPr lang="en-US" dirty="0" err="1"/>
              <a:t>tx</a:t>
            </a:r>
            <a:r>
              <a:rPr lang="en-US" dirty="0"/>
              <a:t> f/u</a:t>
            </a:r>
            <a:br>
              <a:rPr lang="en-US" dirty="0"/>
            </a:br>
            <a:r>
              <a:rPr lang="en-US" dirty="0"/>
              <a:t>D. Failed medical therapy</a:t>
            </a:r>
            <a:br>
              <a:rPr lang="en-US" dirty="0"/>
            </a:br>
            <a:endParaRPr lang="en-US" dirty="0"/>
          </a:p>
        </p:txBody>
      </p:sp>
    </p:spTree>
    <p:extLst>
      <p:ext uri="{BB962C8B-B14F-4D97-AF65-F5344CB8AC3E}">
        <p14:creationId xmlns:p14="http://schemas.microsoft.com/office/powerpoint/2010/main" xmlns="" val="132150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smtClean="0"/>
              <a:t>Virtually all women undergo medical or surgical treatment due to the high morbidity/mortality of rupture</a:t>
            </a:r>
            <a:r>
              <a:rPr lang="en-US" baseline="30000" dirty="0" smtClean="0"/>
              <a:t>3</a:t>
            </a:r>
            <a:endParaRPr lang="en-US" dirty="0" smtClean="0"/>
          </a:p>
          <a:p>
            <a:r>
              <a:rPr lang="en-US" dirty="0" smtClean="0"/>
              <a:t>2 options shown to be equally comparable</a:t>
            </a:r>
          </a:p>
          <a:p>
            <a:pPr lvl="1"/>
            <a:r>
              <a:rPr lang="en-US" dirty="0" smtClean="0"/>
              <a:t>Laparoscopic </a:t>
            </a:r>
            <a:r>
              <a:rPr lang="en-US" dirty="0" err="1" smtClean="0"/>
              <a:t>salpingostomy</a:t>
            </a:r>
            <a:endParaRPr lang="en-US" dirty="0" smtClean="0"/>
          </a:p>
          <a:p>
            <a:pPr lvl="1"/>
            <a:r>
              <a:rPr lang="en-US" dirty="0" smtClean="0"/>
              <a:t>Systemic methotrexate </a:t>
            </a:r>
          </a:p>
          <a:p>
            <a:r>
              <a:rPr lang="en-US" dirty="0" smtClean="0"/>
              <a:t>Expectant management is significantly less successful than surgery or medical management</a:t>
            </a:r>
            <a:endParaRPr lang="en-US" dirty="0"/>
          </a:p>
        </p:txBody>
      </p:sp>
    </p:spTree>
    <p:extLst>
      <p:ext uri="{BB962C8B-B14F-4D97-AF65-F5344CB8AC3E}">
        <p14:creationId xmlns:p14="http://schemas.microsoft.com/office/powerpoint/2010/main" xmlns="" val="88869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endParaRPr lang="en-US" u="sng" dirty="0" smtClean="0">
              <a:hlinkClick r:id="rId2"/>
            </a:endParaRPr>
          </a:p>
          <a:p>
            <a:r>
              <a:rPr lang="en-US" baseline="30000" dirty="0" smtClean="0"/>
              <a:t>1</a:t>
            </a:r>
            <a:r>
              <a:rPr lang="en-US" dirty="0" smtClean="0"/>
              <a:t>Interventions for Tubal Ectopic Pregnancy</a:t>
            </a:r>
            <a:r>
              <a:rPr lang="en-US" dirty="0"/>
              <a:t>.  </a:t>
            </a:r>
            <a:r>
              <a:rPr lang="en-US" dirty="0" smtClean="0"/>
              <a:t>Petra </a:t>
            </a:r>
            <a:r>
              <a:rPr lang="en-US" dirty="0"/>
              <a:t>J </a:t>
            </a:r>
            <a:r>
              <a:rPr lang="en-US" dirty="0" err="1"/>
              <a:t>Hajenius</a:t>
            </a:r>
            <a:r>
              <a:rPr lang="en-US" dirty="0"/>
              <a:t> , </a:t>
            </a:r>
            <a:r>
              <a:rPr lang="en-US" dirty="0" err="1"/>
              <a:t>Femke</a:t>
            </a:r>
            <a:r>
              <a:rPr lang="en-US" dirty="0"/>
              <a:t> </a:t>
            </a:r>
            <a:r>
              <a:rPr lang="en-US" dirty="0" err="1"/>
              <a:t>Mol</a:t>
            </a:r>
            <a:r>
              <a:rPr lang="en-US" dirty="0"/>
              <a:t> , Ben Willem J </a:t>
            </a:r>
            <a:r>
              <a:rPr lang="en-US" dirty="0" err="1"/>
              <a:t>Mol</a:t>
            </a:r>
            <a:r>
              <a:rPr lang="en-US" dirty="0"/>
              <a:t> , Patrick MM </a:t>
            </a:r>
            <a:r>
              <a:rPr lang="en-US" dirty="0" err="1"/>
              <a:t>Bossuyt</a:t>
            </a:r>
            <a:r>
              <a:rPr lang="en-US" dirty="0"/>
              <a:t> , Willem M </a:t>
            </a:r>
            <a:r>
              <a:rPr lang="en-US" dirty="0" err="1"/>
              <a:t>Ankum</a:t>
            </a:r>
            <a:r>
              <a:rPr lang="en-US" dirty="0"/>
              <a:t> and </a:t>
            </a:r>
            <a:r>
              <a:rPr lang="en-US" dirty="0" err="1"/>
              <a:t>Fulco</a:t>
            </a:r>
            <a:r>
              <a:rPr lang="en-US" dirty="0"/>
              <a:t> Van der </a:t>
            </a:r>
            <a:r>
              <a:rPr lang="en-US" dirty="0" err="1" smtClean="0"/>
              <a:t>Veen</a:t>
            </a:r>
            <a:r>
              <a:rPr lang="en-US" dirty="0" smtClean="0"/>
              <a:t>. January </a:t>
            </a:r>
            <a:r>
              <a:rPr lang="en-US" dirty="0"/>
              <a:t>2009</a:t>
            </a:r>
          </a:p>
          <a:p>
            <a:r>
              <a:rPr lang="en-US" baseline="30000" dirty="0" smtClean="0"/>
              <a:t>2</a:t>
            </a:r>
            <a:r>
              <a:rPr lang="en-US" dirty="0" smtClean="0"/>
              <a:t>UpToDate – Clinical manifestations, diagnosis, and management of ectopic pregnancy</a:t>
            </a:r>
          </a:p>
          <a:p>
            <a:r>
              <a:rPr lang="en-US" baseline="30000" dirty="0" smtClean="0"/>
              <a:t>3</a:t>
            </a:r>
            <a:r>
              <a:rPr lang="en-US" dirty="0" smtClean="0"/>
              <a:t>Does this woman have an ectopic pregnancy? The rational clinical examination systematic review.  Crochet </a:t>
            </a:r>
            <a:r>
              <a:rPr lang="en-US" dirty="0"/>
              <a:t>JR, Bastian LA, </a:t>
            </a:r>
            <a:r>
              <a:rPr lang="en-US" dirty="0" err="1"/>
              <a:t>Chireau</a:t>
            </a:r>
            <a:r>
              <a:rPr lang="en-US" dirty="0"/>
              <a:t> </a:t>
            </a:r>
            <a:r>
              <a:rPr lang="en-US" dirty="0" smtClean="0"/>
              <a:t>MV  .JAMA</a:t>
            </a:r>
            <a:r>
              <a:rPr lang="en-US" dirty="0"/>
              <a:t>. 2013 Apr 24;309(16):</a:t>
            </a:r>
            <a:r>
              <a:rPr lang="en-US" dirty="0" smtClean="0"/>
              <a:t>1722-9.</a:t>
            </a:r>
            <a:endParaRPr lang="en-US" dirty="0"/>
          </a:p>
          <a:p>
            <a:endParaRPr lang="en-US" dirty="0"/>
          </a:p>
        </p:txBody>
      </p:sp>
    </p:spTree>
    <p:extLst>
      <p:ext uri="{BB962C8B-B14F-4D97-AF65-F5344CB8AC3E}">
        <p14:creationId xmlns:p14="http://schemas.microsoft.com/office/powerpoint/2010/main" xmlns="" val="2995325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350</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16 y/o female with no PMH presents to the ED with sharp abd pain and vaginal bleeding for the past 12 hrs.  The patient believes her LMP was approximately 8 wks ago, is sexually active and uses protection inconsistently.  What combination of diagnostic tests will permit a definitive diagnosis is most cases?</vt:lpstr>
      <vt:lpstr>A. TVUS &amp; serum hCG B.  TVUS &amp; urine hCG C.  TAUS &amp; serum hCG D.  Serum hCG &amp; progesterone </vt:lpstr>
      <vt:lpstr>A. TVUS &amp; serum hCG B.  TVUS &amp; urine hCG C.  TAUS &amp; serum hCG D.  Serum hCG &amp; progesterone </vt:lpstr>
      <vt:lpstr>Slide 4</vt:lpstr>
      <vt:lpstr>14 y/o female presents with LLQ abd pain, vaginal bleeding, and a positive pregnancy test to the ED.  Her vital signs are stable and you confirm your diagnosis by TVUS and serum hGC.  Indications for surgical treatment include all of the following EXCEPT:</vt:lpstr>
      <vt:lpstr>A. Impending or ongoing mass         rupture B. Hemodynamic stability C. Non-compliance with       medical therapy post-tx f/u D. Failed medical therapy </vt:lpstr>
      <vt:lpstr>A. Impending or ongoing mass         rupture B. Hemodynamic stability C. Non-compliance with       medical therapy post-tx f/u D. Failed medical therapy </vt:lpstr>
      <vt:lpstr>Slide 8</vt:lpstr>
      <vt:lpstr>References</vt:lpstr>
    </vt:vector>
  </TitlesOfParts>
  <Company>Univeristy of Miami - Miller School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dc:creator>
  <cp:lastModifiedBy>Bruce</cp:lastModifiedBy>
  <cp:revision>10</cp:revision>
  <dcterms:created xsi:type="dcterms:W3CDTF">2013-05-22T02:14:24Z</dcterms:created>
  <dcterms:modified xsi:type="dcterms:W3CDTF">2013-07-03T09:29:21Z</dcterms:modified>
</cp:coreProperties>
</file>