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sldIdLst>
    <p:sldId id="256" r:id="rId2"/>
    <p:sldId id="257" r:id="rId3"/>
    <p:sldId id="258" r:id="rId4"/>
    <p:sldId id="263" r:id="rId5"/>
    <p:sldId id="259" r:id="rId6"/>
    <p:sldId id="266" r:id="rId7"/>
    <p:sldId id="267" r:id="rId8"/>
    <p:sldId id="260" r:id="rId9"/>
    <p:sldId id="264" r:id="rId10"/>
    <p:sldId id="265" r:id="rId11"/>
    <p:sldId id="269" r:id="rId12"/>
    <p:sldId id="26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2"/>
    <p:restoredTop sz="92893"/>
  </p:normalViewPr>
  <p:slideViewPr>
    <p:cSldViewPr snapToGrid="0" snapToObjects="1">
      <p:cViewPr varScale="1">
        <p:scale>
          <a:sx n="64" d="100"/>
          <a:sy n="64" d="100"/>
        </p:scale>
        <p:origin x="176"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BE" smtClean="0"/>
              <a:t>Titelstijl van model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BE"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9026CBF-59EA-824B-A436-C453CC3B8239}" type="slidenum">
              <a:rPr lang="nl-NL" smtClean="0"/>
              <a:t>‹#›</a:t>
            </a:fld>
            <a:endParaRPr lang="nl-NL"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95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9026CBF-59EA-824B-A436-C453CC3B8239}" type="slidenum">
              <a:rPr lang="nl-NL" smtClean="0"/>
              <a:t>‹#›</a:t>
            </a:fld>
            <a:endParaRPr lang="nl-NL" dirty="0"/>
          </a:p>
        </p:txBody>
      </p:sp>
    </p:spTree>
    <p:extLst>
      <p:ext uri="{BB962C8B-B14F-4D97-AF65-F5344CB8AC3E}">
        <p14:creationId xmlns:p14="http://schemas.microsoft.com/office/powerpoint/2010/main" val="7357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BE" smtClean="0"/>
              <a:t>Titelstijl van model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9026CBF-59EA-824B-A436-C453CC3B8239}" type="slidenum">
              <a:rPr lang="nl-NL" smtClean="0"/>
              <a:t>‹#›</a:t>
            </a:fld>
            <a:endParaRPr lang="nl-NL" dirty="0"/>
          </a:p>
        </p:txBody>
      </p:sp>
    </p:spTree>
    <p:extLst>
      <p:ext uri="{BB962C8B-B14F-4D97-AF65-F5344CB8AC3E}">
        <p14:creationId xmlns:p14="http://schemas.microsoft.com/office/powerpoint/2010/main" val="170948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BE" smtClean="0"/>
              <a:t>Titelstijl van model bewerken</a:t>
            </a:r>
            <a:endParaRPr lang="en-US" dirty="0"/>
          </a:p>
        </p:txBody>
      </p:sp>
      <p:sp>
        <p:nvSpPr>
          <p:cNvPr id="3" name="Content Placeholder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9026CBF-59EA-824B-A436-C453CC3B8239}" type="slidenum">
              <a:rPr lang="nl-NL" smtClean="0"/>
              <a:t>‹#›</a:t>
            </a:fld>
            <a:endParaRPr lang="nl-NL" dirty="0"/>
          </a:p>
        </p:txBody>
      </p:sp>
    </p:spTree>
    <p:extLst>
      <p:ext uri="{BB962C8B-B14F-4D97-AF65-F5344CB8AC3E}">
        <p14:creationId xmlns:p14="http://schemas.microsoft.com/office/powerpoint/2010/main" val="76132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BE" smtClean="0"/>
              <a:t>Titelstijl van model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Date Placeholder 3"/>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9026CBF-59EA-824B-A436-C453CC3B8239}" type="slidenum">
              <a:rPr lang="nl-NL" smtClean="0"/>
              <a:t>‹#›</a:t>
            </a:fld>
            <a:endParaRPr lang="nl-NL"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85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BE" smtClean="0"/>
              <a:t>Titelstijl van model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5" name="Date Placeholder 4"/>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59026CBF-59EA-824B-A436-C453CC3B8239}" type="slidenum">
              <a:rPr lang="nl-NL" smtClean="0"/>
              <a:t>‹#›</a:t>
            </a:fld>
            <a:endParaRPr lang="nl-NL" dirty="0"/>
          </a:p>
        </p:txBody>
      </p:sp>
    </p:spTree>
    <p:extLst>
      <p:ext uri="{BB962C8B-B14F-4D97-AF65-F5344CB8AC3E}">
        <p14:creationId xmlns:p14="http://schemas.microsoft.com/office/powerpoint/2010/main" val="150522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BE" smtClean="0"/>
              <a:t>Titelstijl van model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7" name="Date Placeholder 6"/>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59026CBF-59EA-824B-A436-C453CC3B8239}" type="slidenum">
              <a:rPr lang="nl-NL" smtClean="0"/>
              <a:t>‹#›</a:t>
            </a:fld>
            <a:endParaRPr lang="nl-NL" dirty="0"/>
          </a:p>
        </p:txBody>
      </p:sp>
    </p:spTree>
    <p:extLst>
      <p:ext uri="{BB962C8B-B14F-4D97-AF65-F5344CB8AC3E}">
        <p14:creationId xmlns:p14="http://schemas.microsoft.com/office/powerpoint/2010/main" val="101292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dirty="0"/>
          </a:p>
        </p:txBody>
      </p:sp>
      <p:sp>
        <p:nvSpPr>
          <p:cNvPr id="3" name="Date Placeholder 2"/>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59026CBF-59EA-824B-A436-C453CC3B8239}" type="slidenum">
              <a:rPr lang="nl-NL" smtClean="0"/>
              <a:t>‹#›</a:t>
            </a:fld>
            <a:endParaRPr lang="nl-NL" dirty="0"/>
          </a:p>
        </p:txBody>
      </p:sp>
    </p:spTree>
    <p:extLst>
      <p:ext uri="{BB962C8B-B14F-4D97-AF65-F5344CB8AC3E}">
        <p14:creationId xmlns:p14="http://schemas.microsoft.com/office/powerpoint/2010/main" val="118663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dirty="0"/>
          </a:p>
        </p:txBody>
      </p:sp>
      <p:sp>
        <p:nvSpPr>
          <p:cNvPr id="9" name="Slide Number Placeholder 8"/>
          <p:cNvSpPr>
            <a:spLocks noGrp="1"/>
          </p:cNvSpPr>
          <p:nvPr>
            <p:ph type="sldNum" sz="quarter" idx="12"/>
          </p:nvPr>
        </p:nvSpPr>
        <p:spPr/>
        <p:txBody>
          <a:bodyPr/>
          <a:lstStyle/>
          <a:p>
            <a:fld id="{59026CBF-59EA-824B-A436-C453CC3B8239}" type="slidenum">
              <a:rPr lang="nl-NL" smtClean="0"/>
              <a:t>‹#›</a:t>
            </a:fld>
            <a:endParaRPr lang="nl-NL" dirty="0"/>
          </a:p>
        </p:txBody>
      </p:sp>
    </p:spTree>
    <p:extLst>
      <p:ext uri="{BB962C8B-B14F-4D97-AF65-F5344CB8AC3E}">
        <p14:creationId xmlns:p14="http://schemas.microsoft.com/office/powerpoint/2010/main" val="3356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BE" smtClean="0"/>
              <a:t>Titelstijl van model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49F0C5-E7E3-BD49-ACCD-5FE071D194DF}" type="datetimeFigureOut">
              <a:rPr lang="nl-NL" smtClean="0"/>
              <a:t>05-11-16</a:t>
            </a:fld>
            <a:endParaRPr lang="nl-NL"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026CBF-59EA-824B-A436-C453CC3B8239}" type="slidenum">
              <a:rPr lang="nl-NL" smtClean="0"/>
              <a:t>‹#›</a:t>
            </a:fld>
            <a:endParaRPr lang="nl-NL" dirty="0"/>
          </a:p>
        </p:txBody>
      </p:sp>
    </p:spTree>
    <p:extLst>
      <p:ext uri="{BB962C8B-B14F-4D97-AF65-F5344CB8AC3E}">
        <p14:creationId xmlns:p14="http://schemas.microsoft.com/office/powerpoint/2010/main" val="143944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BE" smtClean="0"/>
              <a:t>Titelstijl van model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5E49F0C5-E7E3-BD49-ACCD-5FE071D194DF}" type="datetimeFigureOut">
              <a:rPr lang="nl-NL" smtClean="0"/>
              <a:t>05-11-16</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59026CBF-59EA-824B-A436-C453CC3B8239}" type="slidenum">
              <a:rPr lang="nl-NL" smtClean="0"/>
              <a:t>‹#›</a:t>
            </a:fld>
            <a:endParaRPr lang="nl-NL" dirty="0"/>
          </a:p>
        </p:txBody>
      </p:sp>
    </p:spTree>
    <p:extLst>
      <p:ext uri="{BB962C8B-B14F-4D97-AF65-F5344CB8AC3E}">
        <p14:creationId xmlns:p14="http://schemas.microsoft.com/office/powerpoint/2010/main" val="14126645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BE" smtClean="0"/>
              <a:t>Titelstijl van model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E49F0C5-E7E3-BD49-ACCD-5FE071D194DF}" type="datetimeFigureOut">
              <a:rPr lang="nl-NL" smtClean="0"/>
              <a:t>05-11-16</a:t>
            </a:fld>
            <a:endParaRPr lang="nl-NL"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026CBF-59EA-824B-A436-C453CC3B8239}" type="slidenum">
              <a:rPr lang="nl-NL" smtClean="0"/>
              <a:t>‹#›</a:t>
            </a:fld>
            <a:endParaRPr lang="nl-NL"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0463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Case discussion</a:t>
            </a:r>
            <a:br>
              <a:rPr lang="en-US" dirty="0" smtClean="0"/>
            </a:br>
            <a:r>
              <a:rPr lang="en-US" dirty="0" smtClean="0"/>
              <a:t>ED conference 11/04/16</a:t>
            </a:r>
            <a:endParaRPr lang="en-US" dirty="0"/>
          </a:p>
        </p:txBody>
      </p:sp>
      <p:sp>
        <p:nvSpPr>
          <p:cNvPr id="3" name="Ondertitel 2"/>
          <p:cNvSpPr>
            <a:spLocks noGrp="1"/>
          </p:cNvSpPr>
          <p:nvPr>
            <p:ph type="subTitle" idx="1"/>
          </p:nvPr>
        </p:nvSpPr>
        <p:spPr/>
        <p:txBody>
          <a:bodyPr>
            <a:normAutofit fontScale="77500" lnSpcReduction="20000"/>
          </a:bodyPr>
          <a:lstStyle/>
          <a:p>
            <a:pPr algn="r"/>
            <a:endParaRPr lang="nl-NL" dirty="0" smtClean="0"/>
          </a:p>
          <a:p>
            <a:pPr algn="r"/>
            <a:endParaRPr lang="nl-NL" dirty="0"/>
          </a:p>
          <a:p>
            <a:pPr algn="r"/>
            <a:r>
              <a:rPr lang="nl-NL" sz="2900" dirty="0" smtClean="0">
                <a:solidFill>
                  <a:schemeClr val="tx1"/>
                </a:solidFill>
              </a:rPr>
              <a:t>Jelte Kelchtermans</a:t>
            </a:r>
          </a:p>
          <a:p>
            <a:pPr algn="r"/>
            <a:endParaRPr lang="nl-NL" sz="2900" dirty="0">
              <a:solidFill>
                <a:schemeClr val="tx1"/>
              </a:solidFill>
            </a:endParaRPr>
          </a:p>
        </p:txBody>
      </p:sp>
    </p:spTree>
    <p:extLst>
      <p:ext uri="{BB962C8B-B14F-4D97-AF65-F5344CB8AC3E}">
        <p14:creationId xmlns:p14="http://schemas.microsoft.com/office/powerpoint/2010/main" val="1804660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Diagnosis</a:t>
            </a:r>
            <a:endParaRPr lang="nl-NL" dirty="0"/>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nl-NL" sz="2400" dirty="0" smtClean="0"/>
              <a:t>Blood/urine glucose (DD DM)</a:t>
            </a:r>
          </a:p>
          <a:p>
            <a:pPr marL="457200" indent="-457200">
              <a:buFont typeface="+mj-lt"/>
              <a:buAutoNum type="arabicPeriod"/>
            </a:pPr>
            <a:r>
              <a:rPr lang="nl-NL" sz="2400" dirty="0" smtClean="0"/>
              <a:t>24 hour urine</a:t>
            </a:r>
          </a:p>
          <a:p>
            <a:pPr marL="457200" indent="-457200">
              <a:buFont typeface="+mj-lt"/>
              <a:buAutoNum type="arabicPeriod"/>
            </a:pPr>
            <a:r>
              <a:rPr lang="nl-NL" sz="2400" dirty="0" smtClean="0"/>
              <a:t>Urinary specific gravity</a:t>
            </a:r>
          </a:p>
          <a:p>
            <a:pPr marL="457200" indent="-457200">
              <a:buFont typeface="+mj-lt"/>
              <a:buAutoNum type="arabicPeriod"/>
            </a:pPr>
            <a:r>
              <a:rPr lang="nl-NL" sz="2400" dirty="0" smtClean="0"/>
              <a:t>Water deprivation test (DD severe DI vs mild DI and polydipsia)</a:t>
            </a:r>
          </a:p>
          <a:p>
            <a:pPr marL="457200" indent="-457200">
              <a:buFont typeface="+mj-lt"/>
              <a:buAutoNum type="arabicPeriod"/>
            </a:pPr>
            <a:r>
              <a:rPr lang="nl-NL" sz="2400" dirty="0" smtClean="0"/>
              <a:t>DDAVP intranasal test (DD Nephrogenic and Central DI)</a:t>
            </a:r>
          </a:p>
          <a:p>
            <a:pPr marL="457200" indent="-457200">
              <a:buFont typeface="+mj-lt"/>
              <a:buAutoNum type="arabicPeriod"/>
            </a:pPr>
            <a:r>
              <a:rPr lang="nl-NL" sz="2400" dirty="0" smtClean="0"/>
              <a:t>MRI of the brain (Loss of bright T1-weighted signal within the sella)</a:t>
            </a:r>
            <a:endParaRPr lang="nl-NL" sz="2400" dirty="0"/>
          </a:p>
        </p:txBody>
      </p:sp>
    </p:spTree>
    <p:extLst>
      <p:ext uri="{BB962C8B-B14F-4D97-AF65-F5344CB8AC3E}">
        <p14:creationId xmlns:p14="http://schemas.microsoft.com/office/powerpoint/2010/main" val="56683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Management</a:t>
            </a:r>
            <a:endParaRPr lang="nl-NL" dirty="0"/>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en-US" sz="2400" dirty="0"/>
              <a:t>S</a:t>
            </a:r>
            <a:r>
              <a:rPr lang="en-US" sz="2400" dirty="0" smtClean="0"/>
              <a:t>ufficient water to maintain normal electrolytes</a:t>
            </a:r>
          </a:p>
          <a:p>
            <a:pPr marL="457200" indent="-457200">
              <a:buFont typeface="+mj-lt"/>
              <a:buAutoNum type="arabicPeriod"/>
            </a:pPr>
            <a:r>
              <a:rPr lang="en-US" sz="2400" dirty="0"/>
              <a:t>L</a:t>
            </a:r>
            <a:r>
              <a:rPr lang="en-US" sz="2400" dirty="0" smtClean="0"/>
              <a:t>ow renal solute load to minimize water loss</a:t>
            </a:r>
          </a:p>
          <a:p>
            <a:pPr marL="749808" lvl="1" indent="-457200"/>
            <a:r>
              <a:rPr lang="en-US" sz="2400" dirty="0" smtClean="0"/>
              <a:t>If urine concentrates to 1,000 mOsm/kg of water (normal), the kidney can excrete a solute load of 300 mOsm in 300 mL of urine. However, if urine concentrates only to 100 mOsm/kg of water, excreting 300 mOsm requires 3 L of urine.</a:t>
            </a:r>
          </a:p>
          <a:p>
            <a:pPr marL="457200" indent="-457200">
              <a:buFont typeface="+mj-lt"/>
              <a:buAutoNum type="arabicPeriod"/>
            </a:pPr>
            <a:r>
              <a:rPr lang="en-US" sz="2400" dirty="0"/>
              <a:t>A</a:t>
            </a:r>
            <a:r>
              <a:rPr lang="en-US" sz="2400" dirty="0" smtClean="0"/>
              <a:t>dequate calories to support growth. Pharmacotherapy (E.g Thiazide, NSAID) usually is needed.</a:t>
            </a:r>
            <a:endParaRPr lang="en-US" sz="2400" dirty="0"/>
          </a:p>
        </p:txBody>
      </p:sp>
    </p:spTree>
    <p:extLst>
      <p:ext uri="{BB962C8B-B14F-4D97-AF65-F5344CB8AC3E}">
        <p14:creationId xmlns:p14="http://schemas.microsoft.com/office/powerpoint/2010/main" val="359595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References</a:t>
            </a:r>
            <a:endParaRPr lang="en-US" dirty="0"/>
          </a:p>
        </p:txBody>
      </p:sp>
      <p:sp>
        <p:nvSpPr>
          <p:cNvPr id="3" name="Tijdelijke aanduiding voor inhoud 2"/>
          <p:cNvSpPr>
            <a:spLocks noGrp="1"/>
          </p:cNvSpPr>
          <p:nvPr>
            <p:ph idx="1"/>
          </p:nvPr>
        </p:nvSpPr>
        <p:spPr/>
        <p:txBody>
          <a:bodyPr>
            <a:normAutofit/>
          </a:bodyPr>
          <a:lstStyle/>
          <a:p>
            <a:pPr fontAlgn="base"/>
            <a:r>
              <a:rPr lang="nl-NL" sz="2400" dirty="0"/>
              <a:t>Diabetes </a:t>
            </a:r>
            <a:r>
              <a:rPr lang="nl-NL" sz="2400" dirty="0" smtClean="0"/>
              <a:t>Insipidus. Pablo</a:t>
            </a:r>
            <a:r>
              <a:rPr lang="nl-NL" sz="2400" dirty="0"/>
              <a:t> Saborio, Gary A. Tipton, James C.M. </a:t>
            </a:r>
            <a:r>
              <a:rPr lang="nl-NL" sz="2400" dirty="0" smtClean="0"/>
              <a:t>Chan. Pediatrics </a:t>
            </a:r>
            <a:r>
              <a:rPr lang="nl-NL" sz="2400" dirty="0"/>
              <a:t>in Review Apr 2000, 21 (4) 122-129; </a:t>
            </a:r>
            <a:r>
              <a:rPr lang="nl-NL" sz="2400" b="1" dirty="0"/>
              <a:t>DOI:</a:t>
            </a:r>
            <a:r>
              <a:rPr lang="nl-NL" sz="2400" dirty="0"/>
              <a:t> </a:t>
            </a:r>
            <a:r>
              <a:rPr lang="nl-NL" sz="2400" dirty="0" smtClean="0"/>
              <a:t>10.1542/pir.21-4-122</a:t>
            </a:r>
          </a:p>
          <a:p>
            <a:pPr fontAlgn="base"/>
            <a:r>
              <a:rPr lang="en-US" sz="2400" dirty="0"/>
              <a:t>Back to </a:t>
            </a:r>
            <a:r>
              <a:rPr lang="en-US" sz="2400" dirty="0" smtClean="0"/>
              <a:t>Basics. Michael </a:t>
            </a:r>
            <a:r>
              <a:rPr lang="en-US" sz="2400" dirty="0"/>
              <a:t>A. </a:t>
            </a:r>
            <a:r>
              <a:rPr lang="en-US" sz="2400" dirty="0" smtClean="0"/>
              <a:t>Linshaw</a:t>
            </a:r>
            <a:r>
              <a:rPr lang="en-US" sz="2400" dirty="0" smtClean="0"/>
              <a:t>. Pediatrics </a:t>
            </a:r>
            <a:r>
              <a:rPr lang="en-US" sz="2400" dirty="0"/>
              <a:t>in Review Oct 2007, 28 (10) 372-380; </a:t>
            </a:r>
            <a:r>
              <a:rPr lang="en-US" sz="2400" b="1" dirty="0"/>
              <a:t>DOI:</a:t>
            </a:r>
            <a:r>
              <a:rPr lang="en-US" sz="2400" dirty="0"/>
              <a:t> </a:t>
            </a:r>
            <a:r>
              <a:rPr lang="en-US" sz="2400" dirty="0" smtClean="0"/>
              <a:t>10.1542/pir.28-10-372</a:t>
            </a:r>
            <a:endParaRPr lang="nl-NL" sz="2400" dirty="0"/>
          </a:p>
          <a:p>
            <a:pPr fontAlgn="base"/>
            <a:r>
              <a:rPr lang="nl-NL" sz="2400" dirty="0"/>
              <a:t>Central diabetes insipidus </a:t>
            </a:r>
            <a:r>
              <a:rPr lang="nl-NL" sz="2400" dirty="0"/>
              <a:t>misdiagnosed</a:t>
            </a:r>
            <a:r>
              <a:rPr lang="nl-NL" sz="2400" dirty="0"/>
              <a:t> as acute </a:t>
            </a:r>
            <a:r>
              <a:rPr lang="nl-NL" sz="2400" dirty="0"/>
              <a:t>gastroenteritis</a:t>
            </a:r>
            <a:r>
              <a:rPr lang="nl-NL" sz="2400" dirty="0"/>
              <a:t> in a </a:t>
            </a:r>
            <a:r>
              <a:rPr lang="nl-NL" sz="2400" dirty="0"/>
              <a:t>pediatric</a:t>
            </a:r>
            <a:r>
              <a:rPr lang="nl-NL" sz="2400" dirty="0"/>
              <a:t> </a:t>
            </a:r>
            <a:r>
              <a:rPr lang="nl-NL" sz="2400" dirty="0" smtClean="0"/>
              <a:t>patient</a:t>
            </a:r>
            <a:r>
              <a:rPr lang="nl-NL" sz="2400" dirty="0"/>
              <a:t>. </a:t>
            </a:r>
            <a:r>
              <a:rPr lang="nl-NL" sz="2400" dirty="0"/>
              <a:t>Laleh</a:t>
            </a:r>
            <a:r>
              <a:rPr lang="nl-NL" sz="2400" dirty="0"/>
              <a:t> </a:t>
            </a:r>
            <a:r>
              <a:rPr lang="nl-NL" sz="2400" dirty="0"/>
              <a:t>Gharahbaghian</a:t>
            </a:r>
            <a:r>
              <a:rPr lang="nl-NL" sz="2400" dirty="0"/>
              <a:t>, </a:t>
            </a:r>
            <a:r>
              <a:rPr lang="nl-NL" sz="2400" dirty="0" smtClean="0"/>
              <a:t>MD et </a:t>
            </a:r>
            <a:r>
              <a:rPr lang="nl-NL" sz="2400" dirty="0" smtClean="0"/>
              <a:t>all</a:t>
            </a:r>
            <a:r>
              <a:rPr lang="nl-NL" sz="2400" dirty="0" smtClean="0"/>
              <a:t>. </a:t>
            </a:r>
            <a:r>
              <a:rPr lang="en-US" sz="2400" i="1" dirty="0" smtClean="0"/>
              <a:t>Canadian </a:t>
            </a:r>
            <a:r>
              <a:rPr lang="en-US" sz="2400" i="1" dirty="0"/>
              <a:t>Journal of Emergency Medicine</a:t>
            </a:r>
            <a:r>
              <a:rPr lang="en-US" sz="2400" dirty="0"/>
              <a:t>, 10(5), pp. 488–492. </a:t>
            </a:r>
            <a:r>
              <a:rPr lang="en-US" sz="2400" dirty="0"/>
              <a:t>doi</a:t>
            </a:r>
            <a:r>
              <a:rPr lang="en-US" sz="2400" dirty="0"/>
              <a:t>: 10.1017/S1481803500010642.</a:t>
            </a:r>
          </a:p>
        </p:txBody>
      </p:sp>
    </p:spTree>
    <p:extLst>
      <p:ext uri="{BB962C8B-B14F-4D97-AF65-F5344CB8AC3E}">
        <p14:creationId xmlns:p14="http://schemas.microsoft.com/office/powerpoint/2010/main" val="15349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2844" y="204615"/>
            <a:ext cx="11240386" cy="6467771"/>
          </a:xfrm>
        </p:spPr>
        <p:txBody>
          <a:bodyPr>
            <a:noAutofit/>
          </a:bodyPr>
          <a:lstStyle/>
          <a:p>
            <a:pPr marL="0" indent="0" algn="ctr">
              <a:buNone/>
            </a:pPr>
            <a:r>
              <a:rPr lang="en-US" sz="4300" dirty="0" smtClean="0"/>
              <a:t>Case description:</a:t>
            </a:r>
          </a:p>
          <a:p>
            <a:pPr marL="0" indent="0" algn="just">
              <a:buNone/>
            </a:pPr>
            <a:endParaRPr lang="en-US" sz="4000" dirty="0" smtClean="0"/>
          </a:p>
          <a:p>
            <a:pPr marL="0" indent="0" algn="just">
              <a:buNone/>
            </a:pPr>
            <a:r>
              <a:rPr lang="en-US" sz="2400" dirty="0" smtClean="0"/>
              <a:t>A 5-year-old girl presents to the ED with a 4-day history of NBNB vomiting. The patient has had several episodes of watery non bloody diarrhea over the first two days of illness but has had well formed stools of the past two days. The patient also has a 5-day history of rhinorrhea. </a:t>
            </a:r>
          </a:p>
          <a:p>
            <a:pPr marL="0" indent="0" algn="just">
              <a:buNone/>
            </a:pPr>
            <a:r>
              <a:rPr lang="en-US" sz="2400" dirty="0" smtClean="0"/>
              <a:t>Mother reports that over the last 24 hours the patient has been less active. No associated abdominal pain, dysuria, fever, chills, rash, cough, change in fluid intake or urine output. </a:t>
            </a:r>
          </a:p>
          <a:p>
            <a:pPr marL="0" indent="0" algn="just">
              <a:buNone/>
            </a:pPr>
            <a:r>
              <a:rPr lang="en-US" sz="2400" dirty="0" smtClean="0"/>
              <a:t>The patient visited the ED on day 2 of illness and was diagnosed with a probable viral Gastroenteritis and discharged after passing an oral tolerance test. No significant past medical or surgical history. No significant family history. Not currently taking any medications. No known allergies.  Vaccinations are up to date. </a:t>
            </a:r>
          </a:p>
          <a:p>
            <a:pPr marL="0" indent="0" algn="just">
              <a:buNone/>
            </a:pPr>
            <a:r>
              <a:rPr lang="en-US" sz="2400" dirty="0" smtClean="0"/>
              <a:t>Bp 100/50 mmHg, RR 30/min, HR 140/min. The patients’ urine specific gravity is 1.004 and her blood sodium level is 146 mmol/L. </a:t>
            </a:r>
            <a:endParaRPr lang="en-US" sz="2400" dirty="0"/>
          </a:p>
        </p:txBody>
      </p:sp>
    </p:spTree>
    <p:extLst>
      <p:ext uri="{BB962C8B-B14F-4D97-AF65-F5344CB8AC3E}">
        <p14:creationId xmlns:p14="http://schemas.microsoft.com/office/powerpoint/2010/main" val="54773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822180"/>
            <a:ext cx="10058400" cy="1450757"/>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5300" dirty="0" smtClean="0"/>
              <a:t>What test is most likely to reveal the underlying diagnosis?</a:t>
            </a:r>
            <a:r>
              <a:rPr lang="nl-NL" dirty="0" smtClean="0"/>
              <a:t/>
            </a:r>
            <a:br>
              <a:rPr lang="nl-NL" dirty="0" smtClean="0"/>
            </a:br>
            <a:endParaRPr lang="nl-NL" dirty="0"/>
          </a:p>
        </p:txBody>
      </p:sp>
      <p:sp>
        <p:nvSpPr>
          <p:cNvPr id="3" name="Tijdelijke aanduiding voor inhoud 2"/>
          <p:cNvSpPr>
            <a:spLocks noGrp="1"/>
          </p:cNvSpPr>
          <p:nvPr>
            <p:ph idx="1"/>
          </p:nvPr>
        </p:nvSpPr>
        <p:spPr/>
        <p:txBody>
          <a:bodyPr/>
          <a:lstStyle/>
          <a:p>
            <a:pPr marL="0" lvl="0" indent="0">
              <a:buNone/>
            </a:pPr>
            <a:r>
              <a:rPr lang="en-US" sz="2400" dirty="0" smtClean="0"/>
              <a:t>1. Brain MRI</a:t>
            </a:r>
          </a:p>
          <a:p>
            <a:pPr marL="0" lvl="0" indent="0">
              <a:buNone/>
            </a:pPr>
            <a:r>
              <a:rPr lang="en-US" sz="2400" dirty="0" smtClean="0"/>
              <a:t>2. Kidney MRI</a:t>
            </a:r>
          </a:p>
          <a:p>
            <a:pPr marL="0" lvl="0" indent="0">
              <a:buNone/>
            </a:pPr>
            <a:r>
              <a:rPr lang="en-US" sz="2400" dirty="0" smtClean="0"/>
              <a:t>3. ADH level</a:t>
            </a:r>
          </a:p>
          <a:p>
            <a:pPr marL="0" lvl="0" indent="0">
              <a:buNone/>
            </a:pPr>
            <a:r>
              <a:rPr lang="en-US" sz="2400" dirty="0" smtClean="0"/>
              <a:t>4. Water deprivation test</a:t>
            </a:r>
          </a:p>
          <a:p>
            <a:pPr marL="0" lvl="0" indent="0">
              <a:buNone/>
            </a:pPr>
            <a:r>
              <a:rPr lang="en-US" sz="2400" dirty="0" smtClean="0"/>
              <a:t>5. Stool culture</a:t>
            </a:r>
          </a:p>
          <a:p>
            <a:endParaRPr lang="en-US" dirty="0"/>
          </a:p>
        </p:txBody>
      </p:sp>
    </p:spTree>
    <p:extLst>
      <p:ext uri="{BB962C8B-B14F-4D97-AF65-F5344CB8AC3E}">
        <p14:creationId xmlns:p14="http://schemas.microsoft.com/office/powerpoint/2010/main" val="1257674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809117"/>
            <a:ext cx="10058400" cy="1450757"/>
          </a:xfrm>
        </p:spPr>
        <p:txBody>
          <a:bodyPr>
            <a:normAutofit fontScale="90000"/>
          </a:bodyPr>
          <a:lstStyle/>
          <a:p>
            <a:r>
              <a:rPr lang="en-US" sz="5300" dirty="0"/>
              <a:t>W</a:t>
            </a:r>
            <a:r>
              <a:rPr lang="en-US" sz="5300" dirty="0" smtClean="0"/>
              <a:t>hat test is most likely to reveal the underlying diagnosis?</a:t>
            </a:r>
            <a:r>
              <a:rPr lang="nl-NL" dirty="0" smtClean="0"/>
              <a:t/>
            </a:r>
            <a:br>
              <a:rPr lang="nl-NL" dirty="0" smtClean="0"/>
            </a:br>
            <a:endParaRPr lang="nl-NL" dirty="0"/>
          </a:p>
        </p:txBody>
      </p:sp>
      <p:sp>
        <p:nvSpPr>
          <p:cNvPr id="3" name="Tijdelijke aanduiding voor inhoud 2"/>
          <p:cNvSpPr>
            <a:spLocks noGrp="1"/>
          </p:cNvSpPr>
          <p:nvPr>
            <p:ph idx="1"/>
          </p:nvPr>
        </p:nvSpPr>
        <p:spPr/>
        <p:txBody>
          <a:bodyPr/>
          <a:lstStyle/>
          <a:p>
            <a:pPr marL="0" lvl="0" indent="0">
              <a:buNone/>
            </a:pPr>
            <a:r>
              <a:rPr lang="nl-NL" sz="2400" b="1" dirty="0" smtClean="0"/>
              <a:t>1. Brain </a:t>
            </a:r>
            <a:r>
              <a:rPr lang="nl-NL" sz="2400" b="1" dirty="0"/>
              <a:t>MRI</a:t>
            </a:r>
          </a:p>
          <a:p>
            <a:pPr marL="0" lvl="0" indent="0">
              <a:buNone/>
            </a:pPr>
            <a:r>
              <a:rPr lang="en-US" sz="2400" dirty="0" smtClean="0"/>
              <a:t>2. Kidney </a:t>
            </a:r>
            <a:r>
              <a:rPr lang="en-US" sz="2400" dirty="0"/>
              <a:t>MRI</a:t>
            </a:r>
            <a:endParaRPr lang="nl-NL" sz="2400" dirty="0"/>
          </a:p>
          <a:p>
            <a:pPr marL="0" lvl="0" indent="0">
              <a:buNone/>
            </a:pPr>
            <a:r>
              <a:rPr lang="en-US" sz="2400" dirty="0" smtClean="0"/>
              <a:t>3. ADH </a:t>
            </a:r>
            <a:r>
              <a:rPr lang="en-US" sz="2400" dirty="0"/>
              <a:t>level</a:t>
            </a:r>
            <a:endParaRPr lang="nl-NL" sz="2400" dirty="0"/>
          </a:p>
          <a:p>
            <a:pPr marL="0" lvl="0" indent="0">
              <a:buNone/>
            </a:pPr>
            <a:r>
              <a:rPr lang="en-US" sz="2400" dirty="0" smtClean="0"/>
              <a:t>4. Water </a:t>
            </a:r>
            <a:r>
              <a:rPr lang="en-US" sz="2400" dirty="0"/>
              <a:t>deprivation test</a:t>
            </a:r>
            <a:endParaRPr lang="nl-NL" sz="2400" dirty="0"/>
          </a:p>
          <a:p>
            <a:pPr marL="0" lvl="0" indent="0">
              <a:buNone/>
            </a:pPr>
            <a:r>
              <a:rPr lang="en-US" sz="2400" dirty="0" smtClean="0"/>
              <a:t>5. Stool culture</a:t>
            </a:r>
            <a:endParaRPr lang="nl-NL" sz="2400" dirty="0" smtClean="0"/>
          </a:p>
          <a:p>
            <a:endParaRPr lang="nl-NL" dirty="0"/>
          </a:p>
        </p:txBody>
      </p:sp>
    </p:spTree>
    <p:extLst>
      <p:ext uri="{BB962C8B-B14F-4D97-AF65-F5344CB8AC3E}">
        <p14:creationId xmlns:p14="http://schemas.microsoft.com/office/powerpoint/2010/main" val="1494309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Diabetes insipidus</a:t>
            </a:r>
            <a:endParaRPr lang="en-US" dirty="0"/>
          </a:p>
        </p:txBody>
      </p:sp>
      <p:sp>
        <p:nvSpPr>
          <p:cNvPr id="3" name="Tijdelijke aanduiding voor inhoud 2"/>
          <p:cNvSpPr>
            <a:spLocks noGrp="1"/>
          </p:cNvSpPr>
          <p:nvPr>
            <p:ph idx="1"/>
          </p:nvPr>
        </p:nvSpPr>
        <p:spPr/>
        <p:txBody>
          <a:bodyPr>
            <a:normAutofit/>
          </a:bodyPr>
          <a:lstStyle/>
          <a:p>
            <a:r>
              <a:rPr lang="en-US" sz="2400" dirty="0" smtClean="0"/>
              <a:t>Polydipsia and polyuria:</a:t>
            </a:r>
          </a:p>
          <a:p>
            <a:pPr lvl="1"/>
            <a:r>
              <a:rPr lang="en-US" sz="2400" dirty="0" smtClean="0"/>
              <a:t>Central Diabetes insipidus (most common with 3/100,000)</a:t>
            </a:r>
          </a:p>
          <a:p>
            <a:pPr lvl="1"/>
            <a:r>
              <a:rPr lang="en-US" sz="2400" dirty="0" smtClean="0"/>
              <a:t>Nephrogenic diabetes insipidus </a:t>
            </a:r>
          </a:p>
          <a:p>
            <a:pPr lvl="1"/>
            <a:r>
              <a:rPr lang="en-US" sz="2400" dirty="0" smtClean="0"/>
              <a:t>Compulsive water drinking</a:t>
            </a:r>
            <a:endParaRPr lang="en-US" sz="2400" dirty="0"/>
          </a:p>
        </p:txBody>
      </p:sp>
    </p:spTree>
    <p:extLst>
      <p:ext uri="{BB962C8B-B14F-4D97-AF65-F5344CB8AC3E}">
        <p14:creationId xmlns:p14="http://schemas.microsoft.com/office/powerpoint/2010/main" val="104859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Central </a:t>
            </a:r>
            <a:r>
              <a:rPr lang="en-US" sz="3100" dirty="0" smtClean="0"/>
              <a:t>(Hypothalamic/Pituitary Lesions Leading to Insufficient Production or Release of ADH) </a:t>
            </a:r>
            <a:endParaRPr lang="en-US" sz="3100" dirty="0"/>
          </a:p>
        </p:txBody>
      </p:sp>
      <p:sp>
        <p:nvSpPr>
          <p:cNvPr id="9" name="Tijdelijke aanduiding voor inhoud 8"/>
          <p:cNvSpPr>
            <a:spLocks noGrp="1"/>
          </p:cNvSpPr>
          <p:nvPr>
            <p:ph idx="1"/>
          </p:nvPr>
        </p:nvSpPr>
        <p:spPr/>
        <p:txBody>
          <a:bodyPr>
            <a:normAutofit/>
          </a:bodyPr>
          <a:lstStyle/>
          <a:p>
            <a:pPr lvl="0" fontAlgn="base"/>
            <a:r>
              <a:rPr lang="en-US" sz="2400" dirty="0" smtClean="0"/>
              <a:t>Postoperative brain surgery</a:t>
            </a:r>
          </a:p>
          <a:p>
            <a:pPr lvl="0" fontAlgn="base"/>
            <a:r>
              <a:rPr lang="en-US" sz="2400" dirty="0" smtClean="0"/>
              <a:t>Intracranial lesions (cysts, aneurysms, tumors of pituitary, brainstem)</a:t>
            </a:r>
          </a:p>
          <a:p>
            <a:pPr lvl="0" fontAlgn="base"/>
            <a:r>
              <a:rPr lang="en-US" sz="2400" dirty="0" smtClean="0"/>
              <a:t>Infiltrative malignancies (lymphoma, leukemia)</a:t>
            </a:r>
          </a:p>
          <a:p>
            <a:pPr lvl="0" fontAlgn="base"/>
            <a:r>
              <a:rPr lang="en-US" sz="2400" dirty="0" smtClean="0"/>
              <a:t>Infections, including encephalitis, meningitis, abscess</a:t>
            </a:r>
          </a:p>
          <a:p>
            <a:pPr lvl="0" fontAlgn="base"/>
            <a:r>
              <a:rPr lang="en-US" sz="2400" dirty="0" smtClean="0"/>
              <a:t>Head trauma</a:t>
            </a:r>
          </a:p>
          <a:p>
            <a:pPr lvl="0" fontAlgn="base"/>
            <a:r>
              <a:rPr lang="en-US" sz="2400" dirty="0" smtClean="0"/>
              <a:t>Hypoxic injury</a:t>
            </a:r>
          </a:p>
          <a:p>
            <a:r>
              <a:rPr lang="en-US" sz="2400" dirty="0" smtClean="0"/>
              <a:t>Congenital, inherited as an autosomal dominant disorder </a:t>
            </a:r>
            <a:endParaRPr lang="en-US" sz="2400" dirty="0"/>
          </a:p>
        </p:txBody>
      </p:sp>
    </p:spTree>
    <p:extLst>
      <p:ext uri="{BB962C8B-B14F-4D97-AF65-F5344CB8AC3E}">
        <p14:creationId xmlns:p14="http://schemas.microsoft.com/office/powerpoint/2010/main" val="100329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Nephrogenic</a:t>
            </a:r>
            <a:r>
              <a:rPr lang="en-US" sz="2800" dirty="0" smtClean="0"/>
              <a:t> (Resistance to ADH due to interference with the Renal Concentrating Mechanism) </a:t>
            </a:r>
            <a:endParaRPr lang="en-US" sz="2800" dirty="0"/>
          </a:p>
        </p:txBody>
      </p:sp>
      <p:sp>
        <p:nvSpPr>
          <p:cNvPr id="3" name="Tijdelijke aanduiding voor inhoud 2"/>
          <p:cNvSpPr>
            <a:spLocks noGrp="1"/>
          </p:cNvSpPr>
          <p:nvPr>
            <p:ph idx="1"/>
          </p:nvPr>
        </p:nvSpPr>
        <p:spPr/>
        <p:txBody>
          <a:bodyPr>
            <a:noAutofit/>
          </a:bodyPr>
          <a:lstStyle/>
          <a:p>
            <a:pPr lvl="0" fontAlgn="base"/>
            <a:r>
              <a:rPr lang="en-US" sz="1000" dirty="0" smtClean="0"/>
              <a:t>Acquired metabolic aberrations</a:t>
            </a:r>
          </a:p>
          <a:p>
            <a:pPr lvl="1" fontAlgn="base"/>
            <a:r>
              <a:rPr lang="en-US" sz="1000" dirty="0" smtClean="0"/>
              <a:t>Hypokalemia (chronic, Bartter syndrome)</a:t>
            </a:r>
          </a:p>
          <a:p>
            <a:pPr lvl="1" fontAlgn="base"/>
            <a:r>
              <a:rPr lang="en-US" sz="1000" dirty="0" smtClean="0"/>
              <a:t>Hypercalcemia</a:t>
            </a:r>
          </a:p>
          <a:p>
            <a:pPr lvl="1" fontAlgn="base"/>
            <a:r>
              <a:rPr lang="en-US" sz="1000" dirty="0" smtClean="0"/>
              <a:t>Hypercalciuria (rare)</a:t>
            </a:r>
          </a:p>
          <a:p>
            <a:pPr lvl="1" fontAlgn="base"/>
            <a:r>
              <a:rPr lang="en-US" sz="1000" dirty="0" smtClean="0"/>
              <a:t>Diabetes mellitus</a:t>
            </a:r>
          </a:p>
          <a:p>
            <a:pPr lvl="0" fontAlgn="base"/>
            <a:r>
              <a:rPr lang="en-US" sz="1000" dirty="0" smtClean="0"/>
              <a:t>Medullary damage</a:t>
            </a:r>
          </a:p>
          <a:p>
            <a:pPr lvl="1" fontAlgn="base"/>
            <a:r>
              <a:rPr lang="en-US" sz="1000" dirty="0" smtClean="0"/>
              <a:t>Chronic pyelonephritis</a:t>
            </a:r>
          </a:p>
          <a:p>
            <a:pPr lvl="1" fontAlgn="base"/>
            <a:r>
              <a:rPr lang="en-US" sz="1000" dirty="0" smtClean="0"/>
              <a:t>Infiltrative disease (leukemia, lymphoma, amyloidosis)</a:t>
            </a:r>
          </a:p>
          <a:p>
            <a:pPr lvl="1" fontAlgn="base"/>
            <a:r>
              <a:rPr lang="en-US" sz="1000" dirty="0" smtClean="0"/>
              <a:t>Sickle cell disease</a:t>
            </a:r>
          </a:p>
          <a:p>
            <a:pPr lvl="1" fontAlgn="base"/>
            <a:r>
              <a:rPr lang="en-US" sz="1000" dirty="0" smtClean="0"/>
              <a:t>Cystinosis</a:t>
            </a:r>
          </a:p>
          <a:p>
            <a:pPr lvl="1" fontAlgn="base"/>
            <a:r>
              <a:rPr lang="en-US" sz="1000" dirty="0" smtClean="0"/>
              <a:t>Other forms of chronic renal failure</a:t>
            </a:r>
          </a:p>
          <a:p>
            <a:pPr lvl="1" fontAlgn="base"/>
            <a:r>
              <a:rPr lang="en-US" sz="1000" dirty="0" smtClean="0"/>
              <a:t>Obstructive uropathy</a:t>
            </a:r>
          </a:p>
          <a:p>
            <a:pPr lvl="0" fontAlgn="base"/>
            <a:r>
              <a:rPr lang="en-US" sz="1000" dirty="0" smtClean="0"/>
              <a:t>Drugs (lithium, demeclocycline, amphotericin B, diphenylhydantoin)</a:t>
            </a:r>
          </a:p>
          <a:p>
            <a:pPr lvl="0" fontAlgn="base"/>
            <a:r>
              <a:rPr lang="en-US" sz="1000" dirty="0" smtClean="0"/>
              <a:t>Inherited</a:t>
            </a:r>
          </a:p>
          <a:p>
            <a:pPr lvl="1" fontAlgn="base"/>
            <a:r>
              <a:rPr lang="en-US" sz="1000" dirty="0" smtClean="0"/>
              <a:t>X-linked</a:t>
            </a:r>
          </a:p>
          <a:p>
            <a:pPr lvl="1" fontAlgn="base"/>
            <a:r>
              <a:rPr lang="en-US" sz="1000" dirty="0" smtClean="0"/>
              <a:t>Autosomal recessive</a:t>
            </a:r>
          </a:p>
          <a:p>
            <a:r>
              <a:rPr lang="en-US" sz="1000" dirty="0" smtClean="0"/>
              <a:t>Autosomal dominant </a:t>
            </a:r>
            <a:endParaRPr lang="en-US" sz="1000" dirty="0"/>
          </a:p>
        </p:txBody>
      </p:sp>
    </p:spTree>
    <p:extLst>
      <p:ext uri="{BB962C8B-B14F-4D97-AF65-F5344CB8AC3E}">
        <p14:creationId xmlns:p14="http://schemas.microsoft.com/office/powerpoint/2010/main" val="1493195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Pathophysiology</a:t>
            </a:r>
            <a:endParaRPr lang="nl-NL" dirty="0"/>
          </a:p>
        </p:txBody>
      </p:sp>
      <p:pic>
        <p:nvPicPr>
          <p:cNvPr id="5" name="Tijdelijke aanduiding voor inhoud 4"/>
          <p:cNvPicPr>
            <a:picLocks noGrp="1" noChangeAspect="1"/>
          </p:cNvPicPr>
          <p:nvPr>
            <p:ph idx="1"/>
          </p:nvPr>
        </p:nvPicPr>
        <p:blipFill>
          <a:blip r:embed="rId2"/>
          <a:stretch>
            <a:fillRect/>
          </a:stretch>
        </p:blipFill>
        <p:spPr>
          <a:xfrm>
            <a:off x="4270367" y="1846263"/>
            <a:ext cx="3711592" cy="4022725"/>
          </a:xfrm>
          <a:prstGeom prst="rect">
            <a:avLst/>
          </a:prstGeom>
        </p:spPr>
      </p:pic>
    </p:spTree>
    <p:extLst>
      <p:ext uri="{BB962C8B-B14F-4D97-AF65-F5344CB8AC3E}">
        <p14:creationId xmlns:p14="http://schemas.microsoft.com/office/powerpoint/2010/main" val="75923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3216965" cy="1325563"/>
          </a:xfrm>
        </p:spPr>
        <p:txBody>
          <a:bodyPr/>
          <a:lstStyle/>
          <a:p>
            <a:r>
              <a:rPr lang="nl-NL" dirty="0" smtClean="0"/>
              <a:t>Presentation</a:t>
            </a:r>
            <a:endParaRPr lang="nl-NL" dirty="0"/>
          </a:p>
        </p:txBody>
      </p:sp>
      <p:sp>
        <p:nvSpPr>
          <p:cNvPr id="3" name="Tijdelijke aanduiding voor inhoud 2"/>
          <p:cNvSpPr>
            <a:spLocks noGrp="1"/>
          </p:cNvSpPr>
          <p:nvPr>
            <p:ph idx="1"/>
          </p:nvPr>
        </p:nvSpPr>
        <p:spPr>
          <a:xfrm>
            <a:off x="838200" y="1825625"/>
            <a:ext cx="9339470" cy="4351338"/>
          </a:xfrm>
        </p:spPr>
        <p:txBody>
          <a:bodyPr>
            <a:normAutofit/>
          </a:bodyPr>
          <a:lstStyle/>
          <a:p>
            <a:pPr marL="457200" indent="-457200">
              <a:buFont typeface="+mj-lt"/>
              <a:buAutoNum type="arabicPeriod"/>
            </a:pPr>
            <a:r>
              <a:rPr lang="en-US" sz="2400" dirty="0" smtClean="0"/>
              <a:t>Poor feeding + failure to thrive due to excessive fluid consumption and blunted appetite</a:t>
            </a:r>
          </a:p>
          <a:p>
            <a:pPr marL="457200" indent="-457200">
              <a:buFont typeface="+mj-lt"/>
              <a:buAutoNum type="arabicPeriod"/>
            </a:pPr>
            <a:r>
              <a:rPr lang="en-US" sz="2400" dirty="0" smtClean="0"/>
              <a:t>Irritability due to hypernatremia and dehydration </a:t>
            </a:r>
          </a:p>
          <a:p>
            <a:pPr marL="457200" indent="-457200">
              <a:buFont typeface="+mj-lt"/>
              <a:buAutoNum type="arabicPeriod"/>
            </a:pPr>
            <a:r>
              <a:rPr lang="en-US" sz="2400" dirty="0" smtClean="0"/>
              <a:t>Nocturia</a:t>
            </a:r>
            <a:r>
              <a:rPr lang="en-US" sz="2400" dirty="0" smtClean="0"/>
              <a:t> due to large urine volume</a:t>
            </a:r>
          </a:p>
          <a:p>
            <a:pPr marL="457200" indent="-457200">
              <a:buFont typeface="+mj-lt"/>
              <a:buAutoNum type="arabicPeriod"/>
            </a:pPr>
            <a:r>
              <a:rPr lang="en-US" sz="2400" dirty="0" smtClean="0"/>
              <a:t>Constipation due to dehydration</a:t>
            </a:r>
          </a:p>
          <a:p>
            <a:pPr marL="457200" indent="-457200">
              <a:buFont typeface="+mj-lt"/>
              <a:buAutoNum type="arabicPeriod"/>
            </a:pPr>
            <a:r>
              <a:rPr lang="en-US" sz="2400" dirty="0" smtClean="0"/>
              <a:t>Seizures and dehydration may develop with late recognition of the disease</a:t>
            </a:r>
          </a:p>
          <a:p>
            <a:pPr marL="457200" indent="-457200">
              <a:buFont typeface="+mj-lt"/>
              <a:buAutoNum type="arabicPeriod"/>
            </a:pPr>
            <a:r>
              <a:rPr lang="en-US" sz="2400" dirty="0" smtClean="0"/>
              <a:t>High urine output despite dehydration</a:t>
            </a:r>
            <a:endParaRPr lang="en-US" sz="2400" dirty="0"/>
          </a:p>
        </p:txBody>
      </p:sp>
    </p:spTree>
    <p:extLst>
      <p:ext uri="{BB962C8B-B14F-4D97-AF65-F5344CB8AC3E}">
        <p14:creationId xmlns:p14="http://schemas.microsoft.com/office/powerpoint/2010/main" val="1577356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ief">
  <a:themeElements>
    <a:clrScheme name="Retrospectief">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ef">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ef">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141</TotalTime>
  <Words>569</Words>
  <Application>Microsoft Macintosh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Calibri Light</vt:lpstr>
      <vt:lpstr>Retrospectief</vt:lpstr>
      <vt:lpstr>Case discussion ED conference 11/04/16</vt:lpstr>
      <vt:lpstr>PowerPoint Presentation</vt:lpstr>
      <vt:lpstr>      What test is most likely to reveal the underlying diagnosis? </vt:lpstr>
      <vt:lpstr>What test is most likely to reveal the underlying diagnosis? </vt:lpstr>
      <vt:lpstr>Diabetes insipidus</vt:lpstr>
      <vt:lpstr>Central (Hypothalamic/Pituitary Lesions Leading to Insufficient Production or Release of ADH) </vt:lpstr>
      <vt:lpstr>Nephrogenic (Resistance to ADH due to interference with the Renal Concentrating Mechanism) </vt:lpstr>
      <vt:lpstr>Pathophysiology</vt:lpstr>
      <vt:lpstr>Presentation</vt:lpstr>
      <vt:lpstr>Diagnosis</vt:lpstr>
      <vt:lpstr>Management</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discussion ED conference 11/04/16</dc:title>
  <dc:creator>Jelte Kelchtermans</dc:creator>
  <cp:lastModifiedBy>Bruce Quinn</cp:lastModifiedBy>
  <cp:revision>16</cp:revision>
  <dcterms:created xsi:type="dcterms:W3CDTF">2016-11-01T20:39:15Z</dcterms:created>
  <dcterms:modified xsi:type="dcterms:W3CDTF">2016-11-05T08:13:24Z</dcterms:modified>
</cp:coreProperties>
</file>